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70" r:id="rId2"/>
    <p:sldId id="271" r:id="rId3"/>
    <p:sldId id="272" r:id="rId4"/>
    <p:sldId id="274" r:id="rId5"/>
    <p:sldId id="295" r:id="rId6"/>
    <p:sldId id="275" r:id="rId7"/>
    <p:sldId id="273" r:id="rId8"/>
    <p:sldId id="293" r:id="rId9"/>
    <p:sldId id="294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7" r:id="rId20"/>
    <p:sldId id="288" r:id="rId21"/>
    <p:sldId id="303" r:id="rId22"/>
    <p:sldId id="289" r:id="rId23"/>
    <p:sldId id="256" r:id="rId24"/>
    <p:sldId id="257" r:id="rId25"/>
    <p:sldId id="258" r:id="rId26"/>
    <p:sldId id="259" r:id="rId27"/>
    <p:sldId id="260" r:id="rId28"/>
    <p:sldId id="261" r:id="rId29"/>
    <p:sldId id="262" r:id="rId30"/>
    <p:sldId id="263" r:id="rId31"/>
    <p:sldId id="264" r:id="rId32"/>
    <p:sldId id="265" r:id="rId33"/>
    <p:sldId id="266" r:id="rId34"/>
    <p:sldId id="267" r:id="rId35"/>
    <p:sldId id="298" r:id="rId36"/>
    <p:sldId id="299" r:id="rId37"/>
    <p:sldId id="300" r:id="rId38"/>
    <p:sldId id="301" r:id="rId39"/>
    <p:sldId id="305" r:id="rId40"/>
    <p:sldId id="291" r:id="rId41"/>
    <p:sldId id="307" r:id="rId42"/>
    <p:sldId id="296" r:id="rId4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353" autoAdjust="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outlineViewPr>
    <p:cViewPr>
      <p:scale>
        <a:sx n="33" d="100"/>
        <a:sy n="33" d="100"/>
      </p:scale>
      <p:origin x="0" y="-13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1684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744505-FFC8-4E80-B072-9234B576BD1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DC5A0F4-2149-4AC9-8107-64BDCCF9A486}">
      <dgm:prSet custT="1"/>
      <dgm:spPr/>
      <dgm:t>
        <a:bodyPr/>
        <a:lstStyle/>
        <a:p>
          <a:pPr algn="just" rtl="0"/>
          <a:r>
            <a:rPr lang="cs-CZ" sz="2400" i="0" dirty="0"/>
            <a:t>V rámci projektu nemůže být </a:t>
          </a:r>
          <a:r>
            <a:rPr lang="cs-CZ" sz="2400" b="1" i="0" dirty="0"/>
            <a:t>žádná</a:t>
          </a:r>
          <a:r>
            <a:rPr lang="cs-CZ" sz="2400" i="0" dirty="0"/>
            <a:t> osoba přiřazena k více než jedné výkonnostní skupině</a:t>
          </a:r>
          <a:r>
            <a:rPr lang="cs-CZ" sz="2900" i="0" dirty="0"/>
            <a:t>.</a:t>
          </a:r>
          <a:endParaRPr lang="de-AT" sz="2900" i="0" dirty="0"/>
        </a:p>
      </dgm:t>
    </dgm:pt>
    <dgm:pt modelId="{AEF4B6F3-03AC-4645-A164-08D590CADEC8}" type="parTrans" cxnId="{0882388D-73B0-4CF0-87BE-A01C794DE4B8}">
      <dgm:prSet/>
      <dgm:spPr/>
      <dgm:t>
        <a:bodyPr/>
        <a:lstStyle/>
        <a:p>
          <a:endParaRPr lang="de-DE"/>
        </a:p>
      </dgm:t>
    </dgm:pt>
    <dgm:pt modelId="{D59A8445-F8AD-4F2A-8347-1E20A7574CD8}" type="sibTrans" cxnId="{0882388D-73B0-4CF0-87BE-A01C794DE4B8}">
      <dgm:prSet/>
      <dgm:spPr/>
      <dgm:t>
        <a:bodyPr/>
        <a:lstStyle/>
        <a:p>
          <a:endParaRPr lang="de-DE"/>
        </a:p>
      </dgm:t>
    </dgm:pt>
    <dgm:pt modelId="{5B6A02C9-23E5-4B0C-9DB9-6D36B5FB9A99}">
      <dgm:prSet custT="1"/>
      <dgm:spPr/>
      <dgm:t>
        <a:bodyPr/>
        <a:lstStyle/>
        <a:p>
          <a:pPr algn="just" rtl="0"/>
          <a:r>
            <a:rPr lang="cs-CZ" sz="2400" i="0" dirty="0"/>
            <a:t>Pokud osoba vykonává činnosti, které lze přiřadit k několika výkonnostním skupinám, přiřadí se k té výkonnostní skupině, k níž lze přiřadit </a:t>
          </a:r>
          <a:r>
            <a:rPr lang="cs-CZ" sz="2400" b="1" i="0" dirty="0"/>
            <a:t>převažující</a:t>
          </a:r>
          <a:r>
            <a:rPr lang="cs-CZ" sz="2400" i="0" dirty="0"/>
            <a:t> část činností.</a:t>
          </a:r>
          <a:endParaRPr lang="de-AT" sz="2400" i="0" dirty="0"/>
        </a:p>
      </dgm:t>
    </dgm:pt>
    <dgm:pt modelId="{05B896D1-3031-4041-8893-A898505F95A7}" type="parTrans" cxnId="{B593E108-1EC1-4D55-8F2E-7C553B89734C}">
      <dgm:prSet/>
      <dgm:spPr/>
      <dgm:t>
        <a:bodyPr/>
        <a:lstStyle/>
        <a:p>
          <a:endParaRPr lang="de-DE"/>
        </a:p>
      </dgm:t>
    </dgm:pt>
    <dgm:pt modelId="{7C9AFB8B-C5C0-4EAE-8675-F1729725BA5F}" type="sibTrans" cxnId="{B593E108-1EC1-4D55-8F2E-7C553B89734C}">
      <dgm:prSet/>
      <dgm:spPr/>
      <dgm:t>
        <a:bodyPr/>
        <a:lstStyle/>
        <a:p>
          <a:endParaRPr lang="de-DE"/>
        </a:p>
      </dgm:t>
    </dgm:pt>
    <dgm:pt modelId="{37BFB630-F8BF-4B4A-9916-D5DC831A3A97}">
      <dgm:prSet custT="1"/>
      <dgm:spPr/>
      <dgm:t>
        <a:bodyPr/>
        <a:lstStyle/>
        <a:p>
          <a:pPr algn="just" rtl="0"/>
          <a:r>
            <a:rPr lang="cs-CZ" sz="2400" i="0" dirty="0"/>
            <a:t>Pro přiřazení jsou relevantní pouze </a:t>
          </a:r>
          <a:r>
            <a:rPr lang="cs-CZ" sz="2400" b="1" i="0" dirty="0"/>
            <a:t>činnosti přímo související </a:t>
          </a:r>
          <a:br>
            <a:rPr lang="cs-CZ" sz="2400" b="1" i="0" dirty="0"/>
          </a:br>
          <a:r>
            <a:rPr lang="cs-CZ" sz="2400" b="1" i="0" dirty="0"/>
            <a:t>s projektem</a:t>
          </a:r>
          <a:r>
            <a:rPr lang="cs-CZ" sz="2400" i="0" dirty="0"/>
            <a:t>.</a:t>
          </a:r>
          <a:endParaRPr lang="de-AT" sz="2400" i="0" dirty="0"/>
        </a:p>
      </dgm:t>
    </dgm:pt>
    <dgm:pt modelId="{E644CB41-3975-40C4-AE7E-BBD74C0DB00F}" type="parTrans" cxnId="{8EC94BDE-EB3E-4F70-843D-F103FC903DFC}">
      <dgm:prSet/>
      <dgm:spPr/>
      <dgm:t>
        <a:bodyPr/>
        <a:lstStyle/>
        <a:p>
          <a:endParaRPr lang="de-DE"/>
        </a:p>
      </dgm:t>
    </dgm:pt>
    <dgm:pt modelId="{E3768C6F-28CE-4DF3-AFBE-9F53C322A6CB}" type="sibTrans" cxnId="{8EC94BDE-EB3E-4F70-843D-F103FC903DFC}">
      <dgm:prSet/>
      <dgm:spPr/>
      <dgm:t>
        <a:bodyPr/>
        <a:lstStyle/>
        <a:p>
          <a:endParaRPr lang="de-DE"/>
        </a:p>
      </dgm:t>
    </dgm:pt>
    <dgm:pt modelId="{057D7515-67B7-4910-9403-054B8CA37986}" type="pres">
      <dgm:prSet presAssocID="{5C744505-FFC8-4E80-B072-9234B576BD1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273445F-6797-4C5B-8EC7-D7039C8A2360}" type="pres">
      <dgm:prSet presAssocID="{0DC5A0F4-2149-4AC9-8107-64BDCCF9A486}" presName="circle1" presStyleLbl="node1" presStyleIdx="0" presStyleCnt="3"/>
      <dgm:spPr>
        <a:solidFill>
          <a:schemeClr val="accent5">
            <a:lumMod val="75000"/>
          </a:schemeClr>
        </a:solidFill>
        <a:ln>
          <a:solidFill>
            <a:schemeClr val="bg1"/>
          </a:solidFill>
        </a:ln>
      </dgm:spPr>
    </dgm:pt>
    <dgm:pt modelId="{167C5E77-A0C0-4796-8511-58564BA9A480}" type="pres">
      <dgm:prSet presAssocID="{0DC5A0F4-2149-4AC9-8107-64BDCCF9A486}" presName="space" presStyleCnt="0"/>
      <dgm:spPr/>
    </dgm:pt>
    <dgm:pt modelId="{8B5E0CFB-3A8A-4335-9D38-C211DF014F65}" type="pres">
      <dgm:prSet presAssocID="{0DC5A0F4-2149-4AC9-8107-64BDCCF9A486}" presName="rect1" presStyleLbl="alignAcc1" presStyleIdx="0" presStyleCnt="3"/>
      <dgm:spPr/>
    </dgm:pt>
    <dgm:pt modelId="{0C425BD7-0211-41C0-BF77-121AFF27FBD5}" type="pres">
      <dgm:prSet presAssocID="{5B6A02C9-23E5-4B0C-9DB9-6D36B5FB9A99}" presName="vertSpace2" presStyleLbl="node1" presStyleIdx="0" presStyleCnt="3"/>
      <dgm:spPr/>
    </dgm:pt>
    <dgm:pt modelId="{FF49AB2B-0797-453E-9E51-611A204A5F5E}" type="pres">
      <dgm:prSet presAssocID="{5B6A02C9-23E5-4B0C-9DB9-6D36B5FB9A99}" presName="circle2" presStyleLbl="node1" presStyleIdx="1" presStyleCnt="3"/>
      <dgm:spPr>
        <a:solidFill>
          <a:schemeClr val="accent5">
            <a:lumMod val="75000"/>
          </a:schemeClr>
        </a:solidFill>
      </dgm:spPr>
    </dgm:pt>
    <dgm:pt modelId="{D35846AB-A9F5-4AF8-AF33-55470374DACE}" type="pres">
      <dgm:prSet presAssocID="{5B6A02C9-23E5-4B0C-9DB9-6D36B5FB9A99}" presName="rect2" presStyleLbl="alignAcc1" presStyleIdx="1" presStyleCnt="3" custLinFactNeighborX="284" custLinFactNeighborY="-840"/>
      <dgm:spPr/>
    </dgm:pt>
    <dgm:pt modelId="{AEC60279-1B1C-4C57-A52D-0F5FAAE4C38E}" type="pres">
      <dgm:prSet presAssocID="{37BFB630-F8BF-4B4A-9916-D5DC831A3A97}" presName="vertSpace3" presStyleLbl="node1" presStyleIdx="1" presStyleCnt="3"/>
      <dgm:spPr/>
    </dgm:pt>
    <dgm:pt modelId="{3F71FB79-7A04-466A-B5B1-97B0C09C32F8}" type="pres">
      <dgm:prSet presAssocID="{37BFB630-F8BF-4B4A-9916-D5DC831A3A97}" presName="circle3" presStyleLbl="node1" presStyleIdx="2" presStyleCnt="3"/>
      <dgm:spPr>
        <a:solidFill>
          <a:schemeClr val="accent5">
            <a:lumMod val="75000"/>
          </a:schemeClr>
        </a:solidFill>
      </dgm:spPr>
    </dgm:pt>
    <dgm:pt modelId="{ECC7C1EA-832B-4120-ADC2-0B91BB62E1A8}" type="pres">
      <dgm:prSet presAssocID="{37BFB630-F8BF-4B4A-9916-D5DC831A3A97}" presName="rect3" presStyleLbl="alignAcc1" presStyleIdx="2" presStyleCnt="3" custLinFactNeighborX="-414"/>
      <dgm:spPr/>
    </dgm:pt>
    <dgm:pt modelId="{AD7455D6-E1D7-4C22-951A-9304AA05D0EC}" type="pres">
      <dgm:prSet presAssocID="{0DC5A0F4-2149-4AC9-8107-64BDCCF9A486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2BBE77FC-3D83-4486-9FBF-EDAE9299B0F0}" type="pres">
      <dgm:prSet presAssocID="{5B6A02C9-23E5-4B0C-9DB9-6D36B5FB9A99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8A4C2CED-487B-4D17-B65C-FD41141B38DC}" type="pres">
      <dgm:prSet presAssocID="{37BFB630-F8BF-4B4A-9916-D5DC831A3A97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B593E108-1EC1-4D55-8F2E-7C553B89734C}" srcId="{5C744505-FFC8-4E80-B072-9234B576BD19}" destId="{5B6A02C9-23E5-4B0C-9DB9-6D36B5FB9A99}" srcOrd="1" destOrd="0" parTransId="{05B896D1-3031-4041-8893-A898505F95A7}" sibTransId="{7C9AFB8B-C5C0-4EAE-8675-F1729725BA5F}"/>
    <dgm:cxn modelId="{F7AD8D1E-406B-4A91-983D-59FD8E7748B7}" type="presOf" srcId="{37BFB630-F8BF-4B4A-9916-D5DC831A3A97}" destId="{ECC7C1EA-832B-4120-ADC2-0B91BB62E1A8}" srcOrd="0" destOrd="0" presId="urn:microsoft.com/office/officeart/2005/8/layout/target3"/>
    <dgm:cxn modelId="{F8D71941-CFD5-4023-9FB2-472A252BE77E}" type="presOf" srcId="{0DC5A0F4-2149-4AC9-8107-64BDCCF9A486}" destId="{8B5E0CFB-3A8A-4335-9D38-C211DF014F65}" srcOrd="0" destOrd="0" presId="urn:microsoft.com/office/officeart/2005/8/layout/target3"/>
    <dgm:cxn modelId="{186C3384-1714-4232-9D1A-A023C9B9DB14}" type="presOf" srcId="{5B6A02C9-23E5-4B0C-9DB9-6D36B5FB9A99}" destId="{2BBE77FC-3D83-4486-9FBF-EDAE9299B0F0}" srcOrd="1" destOrd="0" presId="urn:microsoft.com/office/officeart/2005/8/layout/target3"/>
    <dgm:cxn modelId="{0882388D-73B0-4CF0-87BE-A01C794DE4B8}" srcId="{5C744505-FFC8-4E80-B072-9234B576BD19}" destId="{0DC5A0F4-2149-4AC9-8107-64BDCCF9A486}" srcOrd="0" destOrd="0" parTransId="{AEF4B6F3-03AC-4645-A164-08D590CADEC8}" sibTransId="{D59A8445-F8AD-4F2A-8347-1E20A7574CD8}"/>
    <dgm:cxn modelId="{BFC2C1B4-5458-4963-94B3-270F67AB0816}" type="presOf" srcId="{37BFB630-F8BF-4B4A-9916-D5DC831A3A97}" destId="{8A4C2CED-487B-4D17-B65C-FD41141B38DC}" srcOrd="1" destOrd="0" presId="urn:microsoft.com/office/officeart/2005/8/layout/target3"/>
    <dgm:cxn modelId="{A2AAF9C0-7A17-46F8-8148-D99452B74746}" type="presOf" srcId="{5C744505-FFC8-4E80-B072-9234B576BD19}" destId="{057D7515-67B7-4910-9403-054B8CA37986}" srcOrd="0" destOrd="0" presId="urn:microsoft.com/office/officeart/2005/8/layout/target3"/>
    <dgm:cxn modelId="{F142F6D4-20C5-4D42-B181-F28C35C0E9ED}" type="presOf" srcId="{5B6A02C9-23E5-4B0C-9DB9-6D36B5FB9A99}" destId="{D35846AB-A9F5-4AF8-AF33-55470374DACE}" srcOrd="0" destOrd="0" presId="urn:microsoft.com/office/officeart/2005/8/layout/target3"/>
    <dgm:cxn modelId="{8EC94BDE-EB3E-4F70-843D-F103FC903DFC}" srcId="{5C744505-FFC8-4E80-B072-9234B576BD19}" destId="{37BFB630-F8BF-4B4A-9916-D5DC831A3A97}" srcOrd="2" destOrd="0" parTransId="{E644CB41-3975-40C4-AE7E-BBD74C0DB00F}" sibTransId="{E3768C6F-28CE-4DF3-AFBE-9F53C322A6CB}"/>
    <dgm:cxn modelId="{6E52DEF5-B4DF-41CB-9D23-FC340AE9BC47}" type="presOf" srcId="{0DC5A0F4-2149-4AC9-8107-64BDCCF9A486}" destId="{AD7455D6-E1D7-4C22-951A-9304AA05D0EC}" srcOrd="1" destOrd="0" presId="urn:microsoft.com/office/officeart/2005/8/layout/target3"/>
    <dgm:cxn modelId="{BAD87F30-7C86-4029-97C4-E76DC6ACDD62}" type="presParOf" srcId="{057D7515-67B7-4910-9403-054B8CA37986}" destId="{E273445F-6797-4C5B-8EC7-D7039C8A2360}" srcOrd="0" destOrd="0" presId="urn:microsoft.com/office/officeart/2005/8/layout/target3"/>
    <dgm:cxn modelId="{3732D984-A2D5-4452-8048-9934613EF9F0}" type="presParOf" srcId="{057D7515-67B7-4910-9403-054B8CA37986}" destId="{167C5E77-A0C0-4796-8511-58564BA9A480}" srcOrd="1" destOrd="0" presId="urn:microsoft.com/office/officeart/2005/8/layout/target3"/>
    <dgm:cxn modelId="{EA67E346-6690-4163-BFD7-CD38F73F07CF}" type="presParOf" srcId="{057D7515-67B7-4910-9403-054B8CA37986}" destId="{8B5E0CFB-3A8A-4335-9D38-C211DF014F65}" srcOrd="2" destOrd="0" presId="urn:microsoft.com/office/officeart/2005/8/layout/target3"/>
    <dgm:cxn modelId="{5531868F-D2BD-41CE-BABE-D57108D25E68}" type="presParOf" srcId="{057D7515-67B7-4910-9403-054B8CA37986}" destId="{0C425BD7-0211-41C0-BF77-121AFF27FBD5}" srcOrd="3" destOrd="0" presId="urn:microsoft.com/office/officeart/2005/8/layout/target3"/>
    <dgm:cxn modelId="{35415B63-D2B5-4EDD-A11B-E3CDCB6BCEFB}" type="presParOf" srcId="{057D7515-67B7-4910-9403-054B8CA37986}" destId="{FF49AB2B-0797-453E-9E51-611A204A5F5E}" srcOrd="4" destOrd="0" presId="urn:microsoft.com/office/officeart/2005/8/layout/target3"/>
    <dgm:cxn modelId="{7EEF0066-F745-4748-95ED-E1672BC64CCC}" type="presParOf" srcId="{057D7515-67B7-4910-9403-054B8CA37986}" destId="{D35846AB-A9F5-4AF8-AF33-55470374DACE}" srcOrd="5" destOrd="0" presId="urn:microsoft.com/office/officeart/2005/8/layout/target3"/>
    <dgm:cxn modelId="{986C14A3-33C0-42F1-A498-5BAD97EABABF}" type="presParOf" srcId="{057D7515-67B7-4910-9403-054B8CA37986}" destId="{AEC60279-1B1C-4C57-A52D-0F5FAAE4C38E}" srcOrd="6" destOrd="0" presId="urn:microsoft.com/office/officeart/2005/8/layout/target3"/>
    <dgm:cxn modelId="{1850C4C3-8025-4C48-A12E-898D133F699D}" type="presParOf" srcId="{057D7515-67B7-4910-9403-054B8CA37986}" destId="{3F71FB79-7A04-466A-B5B1-97B0C09C32F8}" srcOrd="7" destOrd="0" presId="urn:microsoft.com/office/officeart/2005/8/layout/target3"/>
    <dgm:cxn modelId="{20097BD1-3F07-4C3E-89F1-E1DF9EB35B96}" type="presParOf" srcId="{057D7515-67B7-4910-9403-054B8CA37986}" destId="{ECC7C1EA-832B-4120-ADC2-0B91BB62E1A8}" srcOrd="8" destOrd="0" presId="urn:microsoft.com/office/officeart/2005/8/layout/target3"/>
    <dgm:cxn modelId="{A47F1870-473A-4D44-9788-30D8073509A9}" type="presParOf" srcId="{057D7515-67B7-4910-9403-054B8CA37986}" destId="{AD7455D6-E1D7-4C22-951A-9304AA05D0EC}" srcOrd="9" destOrd="0" presId="urn:microsoft.com/office/officeart/2005/8/layout/target3"/>
    <dgm:cxn modelId="{14DD7D24-C899-46FC-A33A-54E3F557DEB3}" type="presParOf" srcId="{057D7515-67B7-4910-9403-054B8CA37986}" destId="{2BBE77FC-3D83-4486-9FBF-EDAE9299B0F0}" srcOrd="10" destOrd="0" presId="urn:microsoft.com/office/officeart/2005/8/layout/target3"/>
    <dgm:cxn modelId="{4CAB9350-91CD-4E92-9B09-CDA6D72B4579}" type="presParOf" srcId="{057D7515-67B7-4910-9403-054B8CA37986}" destId="{8A4C2CED-487B-4D17-B65C-FD41141B38DC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894251-8C6B-4E73-B13B-E2F1A46B96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23E9B32-F82F-490F-961D-058F1E8F3E94}">
      <dgm:prSet custT="1"/>
      <dgm:spPr/>
      <dgm:t>
        <a:bodyPr/>
        <a:lstStyle/>
        <a:p>
          <a:pPr marL="0"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i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Přiřazení podle:</a:t>
          </a:r>
          <a:endParaRPr lang="de-AT" sz="24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2199F5-D0FA-4EF0-AACD-AA62B42A43BE}" type="parTrans" cxnId="{0221A8F9-224F-4CF1-BCD5-5A3657DD6016}">
      <dgm:prSet/>
      <dgm:spPr/>
      <dgm:t>
        <a:bodyPr/>
        <a:lstStyle/>
        <a:p>
          <a:endParaRPr lang="de-DE"/>
        </a:p>
      </dgm:t>
    </dgm:pt>
    <dgm:pt modelId="{E7EEBA7E-28B8-4CE9-BA63-6D2C8EA8B4A7}" type="sibTrans" cxnId="{0221A8F9-224F-4CF1-BCD5-5A3657DD6016}">
      <dgm:prSet/>
      <dgm:spPr/>
      <dgm:t>
        <a:bodyPr/>
        <a:lstStyle/>
        <a:p>
          <a:endParaRPr lang="de-DE"/>
        </a:p>
      </dgm:t>
    </dgm:pt>
    <dgm:pt modelId="{65132F1D-A3EE-429B-AC54-BB135E99A54F}">
      <dgm:prSet custT="1"/>
      <dgm:spPr/>
      <dgm:t>
        <a:bodyPr/>
        <a:lstStyle/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cs-CZ" sz="2400" i="0" kern="1200" dirty="0"/>
            <a:t> popisu skupiny</a:t>
          </a:r>
          <a:r>
            <a:rPr lang="de-DE" sz="2400" i="0" kern="1200" dirty="0"/>
            <a:t> </a:t>
          </a:r>
          <a:endParaRPr lang="de-AT" sz="2400" i="0" kern="1200" dirty="0"/>
        </a:p>
      </dgm:t>
    </dgm:pt>
    <dgm:pt modelId="{45B7FA8A-B00A-4702-AA01-86E462245ACF}" type="parTrans" cxnId="{F0D560C6-0A61-45C2-BE05-0811EA3E2588}">
      <dgm:prSet/>
      <dgm:spPr/>
      <dgm:t>
        <a:bodyPr/>
        <a:lstStyle/>
        <a:p>
          <a:endParaRPr lang="de-DE"/>
        </a:p>
      </dgm:t>
    </dgm:pt>
    <dgm:pt modelId="{7DE98022-192E-40F9-A369-75D2D40FAAAE}" type="sibTrans" cxnId="{F0D560C6-0A61-45C2-BE05-0811EA3E2588}">
      <dgm:prSet/>
      <dgm:spPr/>
      <dgm:t>
        <a:bodyPr/>
        <a:lstStyle/>
        <a:p>
          <a:endParaRPr lang="de-DE"/>
        </a:p>
      </dgm:t>
    </dgm:pt>
    <dgm:pt modelId="{7917E50B-72C7-40F6-8E47-C3C5BFAB41A5}">
      <dgm:prSet custT="1"/>
      <dgm:spPr/>
      <dgm:t>
        <a:bodyPr/>
        <a:lstStyle/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cs-CZ" sz="2400" i="0" kern="1200" dirty="0"/>
            <a:t> role/funkce osoby</a:t>
          </a:r>
          <a:r>
            <a:rPr lang="de-DE" sz="2400" i="0" kern="1200" dirty="0"/>
            <a:t> </a:t>
          </a:r>
          <a:endParaRPr lang="de-AT" sz="2400" i="0" kern="1200" dirty="0"/>
        </a:p>
      </dgm:t>
    </dgm:pt>
    <dgm:pt modelId="{4CCDFD20-9C9B-4F65-8533-5AC16C0E2395}" type="parTrans" cxnId="{B0611F6E-39DA-4A7D-B2F9-A9F71FEEEE04}">
      <dgm:prSet/>
      <dgm:spPr/>
      <dgm:t>
        <a:bodyPr/>
        <a:lstStyle/>
        <a:p>
          <a:endParaRPr lang="de-DE"/>
        </a:p>
      </dgm:t>
    </dgm:pt>
    <dgm:pt modelId="{7BF5641E-AF53-4E3E-A7D6-CA3411325F82}" type="sibTrans" cxnId="{B0611F6E-39DA-4A7D-B2F9-A9F71FEEEE04}">
      <dgm:prSet/>
      <dgm:spPr/>
      <dgm:t>
        <a:bodyPr/>
        <a:lstStyle/>
        <a:p>
          <a:endParaRPr lang="de-DE"/>
        </a:p>
      </dgm:t>
    </dgm:pt>
    <dgm:pt modelId="{6AB03316-A789-4906-866B-8A944D04D9E4}">
      <dgm:prSet custT="1"/>
      <dgm:spPr/>
      <dgm:t>
        <a:bodyPr/>
        <a:lstStyle/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cs-CZ" sz="2400" i="0" kern="1200" dirty="0"/>
            <a:t> činností souvisejících s projektem</a:t>
          </a:r>
          <a:endParaRPr lang="de-AT" sz="2400" i="0" kern="1200" dirty="0"/>
        </a:p>
      </dgm:t>
    </dgm:pt>
    <dgm:pt modelId="{E4EBCAEE-E77D-4134-9A3B-D8349EB83D5D}" type="parTrans" cxnId="{820250EA-C258-4DEF-AD63-663933E53AF3}">
      <dgm:prSet/>
      <dgm:spPr/>
      <dgm:t>
        <a:bodyPr/>
        <a:lstStyle/>
        <a:p>
          <a:endParaRPr lang="de-DE"/>
        </a:p>
      </dgm:t>
    </dgm:pt>
    <dgm:pt modelId="{306016DF-1A95-4C68-A81A-32A62818FE9B}" type="sibTrans" cxnId="{820250EA-C258-4DEF-AD63-663933E53AF3}">
      <dgm:prSet/>
      <dgm:spPr/>
      <dgm:t>
        <a:bodyPr/>
        <a:lstStyle/>
        <a:p>
          <a:endParaRPr lang="de-DE"/>
        </a:p>
      </dgm:t>
    </dgm:pt>
    <dgm:pt modelId="{DFF1C776-1F79-42B6-88A9-46326F986F26}">
      <dgm:prSet custT="1"/>
      <dgm:spPr/>
      <dgm:t>
        <a:bodyPr/>
        <a:lstStyle/>
        <a:p>
          <a:pPr rtl="0"/>
          <a:r>
            <a:rPr lang="cs-CZ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Není relevantní:</a:t>
          </a:r>
          <a:r>
            <a: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de-AT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83771C-2EA7-4676-9811-50D91FC7C9FD}" type="parTrans" cxnId="{BD033EC1-B294-4375-B672-E4FEA571E858}">
      <dgm:prSet/>
      <dgm:spPr/>
      <dgm:t>
        <a:bodyPr/>
        <a:lstStyle/>
        <a:p>
          <a:endParaRPr lang="de-DE"/>
        </a:p>
      </dgm:t>
    </dgm:pt>
    <dgm:pt modelId="{30DA95B4-A40C-4828-8AB8-51CA92380DE9}" type="sibTrans" cxnId="{BD033EC1-B294-4375-B672-E4FEA571E858}">
      <dgm:prSet/>
      <dgm:spPr/>
      <dgm:t>
        <a:bodyPr/>
        <a:lstStyle/>
        <a:p>
          <a:endParaRPr lang="de-DE"/>
        </a:p>
      </dgm:t>
    </dgm:pt>
    <dgm:pt modelId="{FE7EFB91-6343-4C29-B9BA-6D37696930FA}">
      <dgm:prSet custT="1"/>
      <dgm:spPr/>
      <dgm:t>
        <a:bodyPr/>
        <a:lstStyle/>
        <a:p>
          <a:pPr rtl="0"/>
          <a:r>
            <a:rPr lang="cs-CZ" sz="2400" i="1" dirty="0"/>
            <a:t>formální vzdělání</a:t>
          </a:r>
          <a:endParaRPr lang="de-AT" sz="2400" i="1" dirty="0"/>
        </a:p>
      </dgm:t>
    </dgm:pt>
    <dgm:pt modelId="{34EC462C-35B3-435B-B4AD-F71F21DE8024}" type="parTrans" cxnId="{7C25FD0B-B8C5-487F-A7F0-D207F3C42F8B}">
      <dgm:prSet/>
      <dgm:spPr/>
      <dgm:t>
        <a:bodyPr/>
        <a:lstStyle/>
        <a:p>
          <a:endParaRPr lang="de-DE"/>
        </a:p>
      </dgm:t>
    </dgm:pt>
    <dgm:pt modelId="{00FEABC9-BFE9-43C4-B60B-5EA1E1BE34F7}" type="sibTrans" cxnId="{7C25FD0B-B8C5-487F-A7F0-D207F3C42F8B}">
      <dgm:prSet/>
      <dgm:spPr/>
      <dgm:t>
        <a:bodyPr/>
        <a:lstStyle/>
        <a:p>
          <a:endParaRPr lang="de-DE"/>
        </a:p>
      </dgm:t>
    </dgm:pt>
    <dgm:pt modelId="{D34BB167-4C45-4851-AD4D-7E0656423229}">
      <dgm:prSet custT="1"/>
      <dgm:spPr/>
      <dgm:t>
        <a:bodyPr/>
        <a:lstStyle/>
        <a:p>
          <a:pPr rtl="0"/>
          <a:r>
            <a:rPr lang="cs-CZ" sz="2400" i="1" dirty="0"/>
            <a:t>funkce v organizaci</a:t>
          </a:r>
          <a:r>
            <a:rPr lang="de-DE" sz="2400" i="1" dirty="0"/>
            <a:t> </a:t>
          </a:r>
          <a:endParaRPr lang="de-AT" sz="2400" i="1" dirty="0"/>
        </a:p>
      </dgm:t>
    </dgm:pt>
    <dgm:pt modelId="{4C61401C-256B-423C-880B-77F2B9E2771A}" type="parTrans" cxnId="{9AB5E843-8C5D-438A-B880-D359D076ED55}">
      <dgm:prSet/>
      <dgm:spPr/>
      <dgm:t>
        <a:bodyPr/>
        <a:lstStyle/>
        <a:p>
          <a:endParaRPr lang="de-DE"/>
        </a:p>
      </dgm:t>
    </dgm:pt>
    <dgm:pt modelId="{774ED0C7-7ABA-4336-9578-294787440261}" type="sibTrans" cxnId="{9AB5E843-8C5D-438A-B880-D359D076ED55}">
      <dgm:prSet/>
      <dgm:spPr/>
      <dgm:t>
        <a:bodyPr/>
        <a:lstStyle/>
        <a:p>
          <a:endParaRPr lang="de-DE"/>
        </a:p>
      </dgm:t>
    </dgm:pt>
    <dgm:pt modelId="{47627B97-E8A9-4187-9B36-B5017150864F}">
      <dgm:prSet custT="1"/>
      <dgm:spPr/>
      <dgm:t>
        <a:bodyPr/>
        <a:lstStyle/>
        <a:p>
          <a:pPr rtl="0"/>
          <a:r>
            <a:rPr lang="cs-CZ" sz="2400" i="1" dirty="0"/>
            <a:t>plat osoby v organizaci PP</a:t>
          </a:r>
          <a:endParaRPr lang="de-AT" sz="2400" i="1" dirty="0"/>
        </a:p>
      </dgm:t>
    </dgm:pt>
    <dgm:pt modelId="{22FF8F74-6D23-427E-820D-8B2A6837B424}" type="parTrans" cxnId="{D41504E4-BEF5-44DA-9639-4A6ABC999228}">
      <dgm:prSet/>
      <dgm:spPr/>
      <dgm:t>
        <a:bodyPr/>
        <a:lstStyle/>
        <a:p>
          <a:endParaRPr lang="de-DE"/>
        </a:p>
      </dgm:t>
    </dgm:pt>
    <dgm:pt modelId="{087F5569-6F40-4F31-9B59-31A2472A33ED}" type="sibTrans" cxnId="{D41504E4-BEF5-44DA-9639-4A6ABC999228}">
      <dgm:prSet/>
      <dgm:spPr/>
      <dgm:t>
        <a:bodyPr/>
        <a:lstStyle/>
        <a:p>
          <a:endParaRPr lang="de-DE"/>
        </a:p>
      </dgm:t>
    </dgm:pt>
    <dgm:pt modelId="{BF37402C-0922-4656-BB6E-91CA13B9BA10}">
      <dgm:prSet custT="1"/>
      <dgm:spPr/>
      <dgm:t>
        <a:bodyPr/>
        <a:lstStyle/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působení v rámci projektu (úroveň projektu / pracovního balíčku / aktivity)</a:t>
          </a:r>
          <a:endParaRPr lang="de-AT" sz="2400" i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4994A8C8-D6D0-4B3E-BA2C-294CDA518DB6}" type="parTrans" cxnId="{57C8E06C-575E-4FB4-89BB-354DF22509A7}">
      <dgm:prSet/>
      <dgm:spPr/>
      <dgm:t>
        <a:bodyPr/>
        <a:lstStyle/>
        <a:p>
          <a:endParaRPr lang="cs-CZ"/>
        </a:p>
      </dgm:t>
    </dgm:pt>
    <dgm:pt modelId="{B01532E5-88B8-4E19-A773-740156242392}" type="sibTrans" cxnId="{57C8E06C-575E-4FB4-89BB-354DF22509A7}">
      <dgm:prSet/>
      <dgm:spPr/>
      <dgm:t>
        <a:bodyPr/>
        <a:lstStyle/>
        <a:p>
          <a:endParaRPr lang="cs-CZ"/>
        </a:p>
      </dgm:t>
    </dgm:pt>
    <dgm:pt modelId="{7559C1EA-D2B5-4A2E-A095-C0D355D3DFFA}">
      <dgm:prSet custT="1"/>
      <dgm:spPr/>
      <dgm:t>
        <a:bodyPr/>
        <a:lstStyle/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zodpovědnost (řídicí činnost, samostatná činnost, činnost na základě pokynů a pod dohledem)</a:t>
          </a:r>
          <a:endParaRPr lang="de-AT" sz="2400" i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AD29FC52-00A0-47DB-917E-F25EBF9064C8}" type="parTrans" cxnId="{745C63AF-D3E7-43C2-AFFD-86E99D6FCE19}">
      <dgm:prSet/>
      <dgm:spPr/>
      <dgm:t>
        <a:bodyPr/>
        <a:lstStyle/>
        <a:p>
          <a:endParaRPr lang="cs-CZ"/>
        </a:p>
      </dgm:t>
    </dgm:pt>
    <dgm:pt modelId="{C9175876-470B-4B3E-B777-3702A08A5D4D}" type="sibTrans" cxnId="{745C63AF-D3E7-43C2-AFFD-86E99D6FCE19}">
      <dgm:prSet/>
      <dgm:spPr/>
      <dgm:t>
        <a:bodyPr/>
        <a:lstStyle/>
        <a:p>
          <a:endParaRPr lang="cs-CZ"/>
        </a:p>
      </dgm:t>
    </dgm:pt>
    <dgm:pt modelId="{416AAFE6-A8F0-4FCA-9E99-595C2045F4DA}">
      <dgm:prSet custT="1"/>
      <dgm:spPr/>
      <dgm:t>
        <a:bodyPr/>
        <a:lstStyle/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de-AT" sz="2400" i="0" kern="1200" dirty="0"/>
        </a:p>
      </dgm:t>
    </dgm:pt>
    <dgm:pt modelId="{D3260C24-2ED7-487A-BF73-B67A5348628C}" type="sibTrans" cxnId="{E889F5E4-4319-46F1-B04D-9044BDABDBE6}">
      <dgm:prSet/>
      <dgm:spPr/>
      <dgm:t>
        <a:bodyPr/>
        <a:lstStyle/>
        <a:p>
          <a:endParaRPr lang="cs-CZ"/>
        </a:p>
      </dgm:t>
    </dgm:pt>
    <dgm:pt modelId="{2B51CCB7-E434-41AA-B2BE-19C037F88E40}" type="parTrans" cxnId="{E889F5E4-4319-46F1-B04D-9044BDABDBE6}">
      <dgm:prSet/>
      <dgm:spPr/>
      <dgm:t>
        <a:bodyPr/>
        <a:lstStyle/>
        <a:p>
          <a:endParaRPr lang="cs-CZ"/>
        </a:p>
      </dgm:t>
    </dgm:pt>
    <dgm:pt modelId="{CF896900-39CD-46D6-AF49-3D8CA7E99A79}">
      <dgm:prSet custT="1"/>
      <dgm:spPr/>
      <dgm:t>
        <a:bodyPr/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i="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Pomocná kritéria:</a:t>
          </a:r>
          <a:endParaRPr lang="de-AT" sz="2400" b="1" i="0" kern="1200" dirty="0">
            <a:solidFill>
              <a:prstClr val="white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/>
            <a:ea typeface="+mn-ea"/>
            <a:cs typeface="+mn-cs"/>
          </a:endParaRPr>
        </a:p>
      </dgm:t>
    </dgm:pt>
    <dgm:pt modelId="{C9CD7B85-1316-420C-B7E5-3BD849326249}" type="sibTrans" cxnId="{AAA47EBF-94A0-4733-A736-2FBD89CB2482}">
      <dgm:prSet/>
      <dgm:spPr/>
      <dgm:t>
        <a:bodyPr/>
        <a:lstStyle/>
        <a:p>
          <a:endParaRPr lang="cs-CZ"/>
        </a:p>
      </dgm:t>
    </dgm:pt>
    <dgm:pt modelId="{FA0B0FD9-82E2-49C3-8053-E4BC553F0C99}" type="parTrans" cxnId="{AAA47EBF-94A0-4733-A736-2FBD89CB2482}">
      <dgm:prSet/>
      <dgm:spPr/>
      <dgm:t>
        <a:bodyPr/>
        <a:lstStyle/>
        <a:p>
          <a:endParaRPr lang="cs-CZ"/>
        </a:p>
      </dgm:t>
    </dgm:pt>
    <dgm:pt modelId="{41E4C482-FBBF-49BD-B812-E42B135BC3BD}">
      <dgm:prSet custT="1"/>
      <dgm:spPr/>
      <dgm:t>
        <a:bodyPr/>
        <a:lstStyle/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de-AT" sz="2400" i="1" kern="1200" dirty="0"/>
        </a:p>
      </dgm:t>
    </dgm:pt>
    <dgm:pt modelId="{EBB13DE7-A924-4835-85CC-20A47E6160CC}" type="parTrans" cxnId="{07563F8A-CA48-43D9-AB00-10BC319289B0}">
      <dgm:prSet/>
      <dgm:spPr/>
      <dgm:t>
        <a:bodyPr/>
        <a:lstStyle/>
        <a:p>
          <a:endParaRPr lang="cs-CZ"/>
        </a:p>
      </dgm:t>
    </dgm:pt>
    <dgm:pt modelId="{8157A9DC-96FE-40FA-899B-F2BDE19585A7}" type="sibTrans" cxnId="{07563F8A-CA48-43D9-AB00-10BC319289B0}">
      <dgm:prSet/>
      <dgm:spPr/>
      <dgm:t>
        <a:bodyPr/>
        <a:lstStyle/>
        <a:p>
          <a:endParaRPr lang="cs-CZ"/>
        </a:p>
      </dgm:t>
    </dgm:pt>
    <dgm:pt modelId="{74533443-B291-4230-9812-1E409D164F44}">
      <dgm:prSet custT="1"/>
      <dgm:spPr/>
      <dgm:t>
        <a:bodyPr/>
        <a:lstStyle/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de-AT" sz="2400" i="1" kern="1200" dirty="0"/>
        </a:p>
      </dgm:t>
    </dgm:pt>
    <dgm:pt modelId="{41ACCAAA-7E89-4EE3-9520-88410112CA45}" type="parTrans" cxnId="{2EB2BDD0-B6B7-4C02-9832-8A24E48B6C01}">
      <dgm:prSet/>
      <dgm:spPr/>
      <dgm:t>
        <a:bodyPr/>
        <a:lstStyle/>
        <a:p>
          <a:endParaRPr lang="cs-CZ"/>
        </a:p>
      </dgm:t>
    </dgm:pt>
    <dgm:pt modelId="{CA080879-78A0-4440-964C-9D3B6F929C72}" type="sibTrans" cxnId="{2EB2BDD0-B6B7-4C02-9832-8A24E48B6C01}">
      <dgm:prSet/>
      <dgm:spPr/>
      <dgm:t>
        <a:bodyPr/>
        <a:lstStyle/>
        <a:p>
          <a:endParaRPr lang="cs-CZ"/>
        </a:p>
      </dgm:t>
    </dgm:pt>
    <dgm:pt modelId="{9EE36C85-79C7-49D0-A906-0E95FFF84592}">
      <dgm:prSet custT="1"/>
      <dgm:spPr/>
      <dgm:t>
        <a:bodyPr/>
        <a:lstStyle/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relevantní zkušenosti (pro projekt)</a:t>
          </a:r>
          <a:endParaRPr lang="de-AT" sz="2400" i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20380B85-40DE-460A-8E99-3679BF01DC78}" type="parTrans" cxnId="{8590E75B-9F79-435A-8AA8-262D0492F3A7}">
      <dgm:prSet/>
      <dgm:spPr/>
      <dgm:t>
        <a:bodyPr/>
        <a:lstStyle/>
        <a:p>
          <a:endParaRPr lang="cs-CZ"/>
        </a:p>
      </dgm:t>
    </dgm:pt>
    <dgm:pt modelId="{AD3D515A-4EFA-43E1-A5BB-100D008FAD61}" type="sibTrans" cxnId="{8590E75B-9F79-435A-8AA8-262D0492F3A7}">
      <dgm:prSet/>
      <dgm:spPr/>
      <dgm:t>
        <a:bodyPr/>
        <a:lstStyle/>
        <a:p>
          <a:endParaRPr lang="cs-CZ"/>
        </a:p>
      </dgm:t>
    </dgm:pt>
    <dgm:pt modelId="{7B5C5138-AD55-4E59-AA3D-89575F1D64FE}" type="pres">
      <dgm:prSet presAssocID="{3D894251-8C6B-4E73-B13B-E2F1A46B96F8}" presName="diagram" presStyleCnt="0">
        <dgm:presLayoutVars>
          <dgm:dir/>
          <dgm:resizeHandles val="exact"/>
        </dgm:presLayoutVars>
      </dgm:prSet>
      <dgm:spPr/>
    </dgm:pt>
    <dgm:pt modelId="{61A65EFB-E70F-4B15-A2FE-9A1587BFAD66}" type="pres">
      <dgm:prSet presAssocID="{823E9B32-F82F-490F-961D-058F1E8F3E94}" presName="node" presStyleLbl="node1" presStyleIdx="0" presStyleCnt="2" custScaleX="97652" custScaleY="141152">
        <dgm:presLayoutVars>
          <dgm:bulletEnabled val="1"/>
        </dgm:presLayoutVars>
      </dgm:prSet>
      <dgm:spPr/>
    </dgm:pt>
    <dgm:pt modelId="{2E997CD2-DBE5-4112-958C-7DEBFDDD570F}" type="pres">
      <dgm:prSet presAssocID="{E7EEBA7E-28B8-4CE9-BA63-6D2C8EA8B4A7}" presName="sibTrans" presStyleCnt="0"/>
      <dgm:spPr/>
    </dgm:pt>
    <dgm:pt modelId="{B9B02BB6-98D4-4B0E-B0ED-77F88D296572}" type="pres">
      <dgm:prSet presAssocID="{DFF1C776-1F79-42B6-88A9-46326F986F26}" presName="node" presStyleLbl="node1" presStyleIdx="1" presStyleCnt="2" custScaleX="97684" custScaleY="108274">
        <dgm:presLayoutVars>
          <dgm:bulletEnabled val="1"/>
        </dgm:presLayoutVars>
      </dgm:prSet>
      <dgm:spPr/>
    </dgm:pt>
  </dgm:ptLst>
  <dgm:cxnLst>
    <dgm:cxn modelId="{389D330A-2DAA-406E-AD65-F3C3E8256333}" type="presOf" srcId="{7917E50B-72C7-40F6-8E47-C3C5BFAB41A5}" destId="{61A65EFB-E70F-4B15-A2FE-9A1587BFAD66}" srcOrd="0" destOrd="2" presId="urn:microsoft.com/office/officeart/2005/8/layout/default"/>
    <dgm:cxn modelId="{7C25FD0B-B8C5-487F-A7F0-D207F3C42F8B}" srcId="{DFF1C776-1F79-42B6-88A9-46326F986F26}" destId="{FE7EFB91-6343-4C29-B9BA-6D37696930FA}" srcOrd="0" destOrd="0" parTransId="{34EC462C-35B3-435B-B4AD-F71F21DE8024}" sibTransId="{00FEABC9-BFE9-43C4-B60B-5EA1E1BE34F7}"/>
    <dgm:cxn modelId="{4CC32C10-4BEE-4081-9FE6-DAF2731EC1E6}" type="presOf" srcId="{65132F1D-A3EE-429B-AC54-BB135E99A54F}" destId="{61A65EFB-E70F-4B15-A2FE-9A1587BFAD66}" srcOrd="0" destOrd="1" presId="urn:microsoft.com/office/officeart/2005/8/layout/default"/>
    <dgm:cxn modelId="{6FD6FD1B-5C38-4E55-98D4-94B1B32DE046}" type="presOf" srcId="{41E4C482-FBBF-49BD-B812-E42B135BC3BD}" destId="{61A65EFB-E70F-4B15-A2FE-9A1587BFAD66}" srcOrd="0" destOrd="10" presId="urn:microsoft.com/office/officeart/2005/8/layout/default"/>
    <dgm:cxn modelId="{88F81B3B-7956-41EC-B9F0-C43FCF2918E7}" type="presOf" srcId="{47627B97-E8A9-4187-9B36-B5017150864F}" destId="{B9B02BB6-98D4-4B0E-B0ED-77F88D296572}" srcOrd="0" destOrd="3" presId="urn:microsoft.com/office/officeart/2005/8/layout/default"/>
    <dgm:cxn modelId="{8590E75B-9F79-435A-8AA8-262D0492F3A7}" srcId="{823E9B32-F82F-490F-961D-058F1E8F3E94}" destId="{9EE36C85-79C7-49D0-A906-0E95FFF84592}" srcOrd="7" destOrd="0" parTransId="{20380B85-40DE-460A-8E99-3679BF01DC78}" sibTransId="{AD3D515A-4EFA-43E1-A5BB-100D008FAD61}"/>
    <dgm:cxn modelId="{9AB5E843-8C5D-438A-B880-D359D076ED55}" srcId="{DFF1C776-1F79-42B6-88A9-46326F986F26}" destId="{D34BB167-4C45-4851-AD4D-7E0656423229}" srcOrd="1" destOrd="0" parTransId="{4C61401C-256B-423C-880B-77F2B9E2771A}" sibTransId="{774ED0C7-7ABA-4336-9578-294787440261}"/>
    <dgm:cxn modelId="{B9A26467-C385-4513-ADC6-07F6EE77EA64}" type="presOf" srcId="{D34BB167-4C45-4851-AD4D-7E0656423229}" destId="{B9B02BB6-98D4-4B0E-B0ED-77F88D296572}" srcOrd="0" destOrd="2" presId="urn:microsoft.com/office/officeart/2005/8/layout/default"/>
    <dgm:cxn modelId="{3D3B4A48-56A1-49EB-A2FC-E43FF2D81767}" type="presOf" srcId="{9EE36C85-79C7-49D0-A906-0E95FFF84592}" destId="{61A65EFB-E70F-4B15-A2FE-9A1587BFAD66}" srcOrd="0" destOrd="8" presId="urn:microsoft.com/office/officeart/2005/8/layout/default"/>
    <dgm:cxn modelId="{FF180569-972E-4155-9BB6-14421879E2D8}" type="presOf" srcId="{6AB03316-A789-4906-866B-8A944D04D9E4}" destId="{61A65EFB-E70F-4B15-A2FE-9A1587BFAD66}" srcOrd="0" destOrd="3" presId="urn:microsoft.com/office/officeart/2005/8/layout/default"/>
    <dgm:cxn modelId="{57C8E06C-575E-4FB4-89BB-354DF22509A7}" srcId="{823E9B32-F82F-490F-961D-058F1E8F3E94}" destId="{BF37402C-0922-4656-BB6E-91CA13B9BA10}" srcOrd="5" destOrd="0" parTransId="{4994A8C8-D6D0-4B3E-BA2C-294CDA518DB6}" sibTransId="{B01532E5-88B8-4E19-A773-740156242392}"/>
    <dgm:cxn modelId="{B0611F6E-39DA-4A7D-B2F9-A9F71FEEEE04}" srcId="{823E9B32-F82F-490F-961D-058F1E8F3E94}" destId="{7917E50B-72C7-40F6-8E47-C3C5BFAB41A5}" srcOrd="1" destOrd="0" parTransId="{4CCDFD20-9C9B-4F65-8533-5AC16C0E2395}" sibTransId="{7BF5641E-AF53-4E3E-A7D6-CA3411325F82}"/>
    <dgm:cxn modelId="{9FF4A44F-A3D5-47B8-B96A-0E393D1CA950}" type="presOf" srcId="{823E9B32-F82F-490F-961D-058F1E8F3E94}" destId="{61A65EFB-E70F-4B15-A2FE-9A1587BFAD66}" srcOrd="0" destOrd="0" presId="urn:microsoft.com/office/officeart/2005/8/layout/default"/>
    <dgm:cxn modelId="{5F248176-8D74-4A48-BBBB-0523B2A16F77}" type="presOf" srcId="{7559C1EA-D2B5-4A2E-A095-C0D355D3DFFA}" destId="{61A65EFB-E70F-4B15-A2FE-9A1587BFAD66}" srcOrd="0" destOrd="7" presId="urn:microsoft.com/office/officeart/2005/8/layout/default"/>
    <dgm:cxn modelId="{D70D2B80-E072-4585-A057-5AEC7170B34A}" type="presOf" srcId="{74533443-B291-4230-9812-1E409D164F44}" destId="{61A65EFB-E70F-4B15-A2FE-9A1587BFAD66}" srcOrd="0" destOrd="9" presId="urn:microsoft.com/office/officeart/2005/8/layout/default"/>
    <dgm:cxn modelId="{07563F8A-CA48-43D9-AB00-10BC319289B0}" srcId="{823E9B32-F82F-490F-961D-058F1E8F3E94}" destId="{41E4C482-FBBF-49BD-B812-E42B135BC3BD}" srcOrd="9" destOrd="0" parTransId="{EBB13DE7-A924-4835-85CC-20A47E6160CC}" sibTransId="{8157A9DC-96FE-40FA-899B-F2BDE19585A7}"/>
    <dgm:cxn modelId="{745C63AF-D3E7-43C2-AFFD-86E99D6FCE19}" srcId="{823E9B32-F82F-490F-961D-058F1E8F3E94}" destId="{7559C1EA-D2B5-4A2E-A095-C0D355D3DFFA}" srcOrd="6" destOrd="0" parTransId="{AD29FC52-00A0-47DB-917E-F25EBF9064C8}" sibTransId="{C9175876-470B-4B3E-B777-3702A08A5D4D}"/>
    <dgm:cxn modelId="{34AD82B2-3733-4AB5-AAE0-E5969D88D09C}" type="presOf" srcId="{416AAFE6-A8F0-4FCA-9E99-595C2045F4DA}" destId="{61A65EFB-E70F-4B15-A2FE-9A1587BFAD66}" srcOrd="0" destOrd="4" presId="urn:microsoft.com/office/officeart/2005/8/layout/default"/>
    <dgm:cxn modelId="{AAA47EBF-94A0-4733-A736-2FBD89CB2482}" srcId="{823E9B32-F82F-490F-961D-058F1E8F3E94}" destId="{CF896900-39CD-46D6-AF49-3D8CA7E99A79}" srcOrd="4" destOrd="0" parTransId="{FA0B0FD9-82E2-49C3-8053-E4BC553F0C99}" sibTransId="{C9CD7B85-1316-420C-B7E5-3BD849326249}"/>
    <dgm:cxn modelId="{BD033EC1-B294-4375-B672-E4FEA571E858}" srcId="{3D894251-8C6B-4E73-B13B-E2F1A46B96F8}" destId="{DFF1C776-1F79-42B6-88A9-46326F986F26}" srcOrd="1" destOrd="0" parTransId="{BC83771C-2EA7-4676-9811-50D91FC7C9FD}" sibTransId="{30DA95B4-A40C-4828-8AB8-51CA92380DE9}"/>
    <dgm:cxn modelId="{F0D560C6-0A61-45C2-BE05-0811EA3E2588}" srcId="{823E9B32-F82F-490F-961D-058F1E8F3E94}" destId="{65132F1D-A3EE-429B-AC54-BB135E99A54F}" srcOrd="0" destOrd="0" parTransId="{45B7FA8A-B00A-4702-AA01-86E462245ACF}" sibTransId="{7DE98022-192E-40F9-A369-75D2D40FAAAE}"/>
    <dgm:cxn modelId="{2EB2BDD0-B6B7-4C02-9832-8A24E48B6C01}" srcId="{823E9B32-F82F-490F-961D-058F1E8F3E94}" destId="{74533443-B291-4230-9812-1E409D164F44}" srcOrd="8" destOrd="0" parTransId="{41ACCAAA-7E89-4EE3-9520-88410112CA45}" sibTransId="{CA080879-78A0-4440-964C-9D3B6F929C72}"/>
    <dgm:cxn modelId="{6CDCBCD8-CBE6-43B9-91A1-09FEED0ED7E8}" type="presOf" srcId="{FE7EFB91-6343-4C29-B9BA-6D37696930FA}" destId="{B9B02BB6-98D4-4B0E-B0ED-77F88D296572}" srcOrd="0" destOrd="1" presId="urn:microsoft.com/office/officeart/2005/8/layout/default"/>
    <dgm:cxn modelId="{6F8E40E2-3BE6-49F2-AC94-66D7E1024770}" type="presOf" srcId="{DFF1C776-1F79-42B6-88A9-46326F986F26}" destId="{B9B02BB6-98D4-4B0E-B0ED-77F88D296572}" srcOrd="0" destOrd="0" presId="urn:microsoft.com/office/officeart/2005/8/layout/default"/>
    <dgm:cxn modelId="{D41504E4-BEF5-44DA-9639-4A6ABC999228}" srcId="{DFF1C776-1F79-42B6-88A9-46326F986F26}" destId="{47627B97-E8A9-4187-9B36-B5017150864F}" srcOrd="2" destOrd="0" parTransId="{22FF8F74-6D23-427E-820D-8B2A6837B424}" sibTransId="{087F5569-6F40-4F31-9B59-31A2472A33ED}"/>
    <dgm:cxn modelId="{E889F5E4-4319-46F1-B04D-9044BDABDBE6}" srcId="{823E9B32-F82F-490F-961D-058F1E8F3E94}" destId="{416AAFE6-A8F0-4FCA-9E99-595C2045F4DA}" srcOrd="3" destOrd="0" parTransId="{2B51CCB7-E434-41AA-B2BE-19C037F88E40}" sibTransId="{D3260C24-2ED7-487A-BF73-B67A5348628C}"/>
    <dgm:cxn modelId="{820250EA-C258-4DEF-AD63-663933E53AF3}" srcId="{823E9B32-F82F-490F-961D-058F1E8F3E94}" destId="{6AB03316-A789-4906-866B-8A944D04D9E4}" srcOrd="2" destOrd="0" parTransId="{E4EBCAEE-E77D-4134-9A3B-D8349EB83D5D}" sibTransId="{306016DF-1A95-4C68-A81A-32A62818FE9B}"/>
    <dgm:cxn modelId="{C9CD82F4-5F36-457B-9ADA-774E4DEEEB5A}" type="presOf" srcId="{CF896900-39CD-46D6-AF49-3D8CA7E99A79}" destId="{61A65EFB-E70F-4B15-A2FE-9A1587BFAD66}" srcOrd="0" destOrd="5" presId="urn:microsoft.com/office/officeart/2005/8/layout/default"/>
    <dgm:cxn modelId="{5DDA28F9-3C41-4396-9D42-E54CEA85E615}" type="presOf" srcId="{BF37402C-0922-4656-BB6E-91CA13B9BA10}" destId="{61A65EFB-E70F-4B15-A2FE-9A1587BFAD66}" srcOrd="0" destOrd="6" presId="urn:microsoft.com/office/officeart/2005/8/layout/default"/>
    <dgm:cxn modelId="{0221A8F9-224F-4CF1-BCD5-5A3657DD6016}" srcId="{3D894251-8C6B-4E73-B13B-E2F1A46B96F8}" destId="{823E9B32-F82F-490F-961D-058F1E8F3E94}" srcOrd="0" destOrd="0" parTransId="{7F2199F5-D0FA-4EF0-AACD-AA62B42A43BE}" sibTransId="{E7EEBA7E-28B8-4CE9-BA63-6D2C8EA8B4A7}"/>
    <dgm:cxn modelId="{0BCB2CFC-84CB-41F2-AF97-7E931DA2BA3C}" type="presOf" srcId="{3D894251-8C6B-4E73-B13B-E2F1A46B96F8}" destId="{7B5C5138-AD55-4E59-AA3D-89575F1D64FE}" srcOrd="0" destOrd="0" presId="urn:microsoft.com/office/officeart/2005/8/layout/default"/>
    <dgm:cxn modelId="{8901EDA2-84A7-4896-B536-4F4175EC80FE}" type="presParOf" srcId="{7B5C5138-AD55-4E59-AA3D-89575F1D64FE}" destId="{61A65EFB-E70F-4B15-A2FE-9A1587BFAD66}" srcOrd="0" destOrd="0" presId="urn:microsoft.com/office/officeart/2005/8/layout/default"/>
    <dgm:cxn modelId="{3CFB65D2-5BFC-433C-8BD3-4001ED608CA9}" type="presParOf" srcId="{7B5C5138-AD55-4E59-AA3D-89575F1D64FE}" destId="{2E997CD2-DBE5-4112-958C-7DEBFDDD570F}" srcOrd="1" destOrd="0" presId="urn:microsoft.com/office/officeart/2005/8/layout/default"/>
    <dgm:cxn modelId="{E3FF80E6-267E-41A9-829C-EEDC61D8FABE}" type="presParOf" srcId="{7B5C5138-AD55-4E59-AA3D-89575F1D64FE}" destId="{B9B02BB6-98D4-4B0E-B0ED-77F88D29657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73445F-6797-4C5B-8EC7-D7039C8A2360}">
      <dsp:nvSpPr>
        <dsp:cNvPr id="0" name=""/>
        <dsp:cNvSpPr/>
      </dsp:nvSpPr>
      <dsp:spPr>
        <a:xfrm>
          <a:off x="0" y="0"/>
          <a:ext cx="4782878" cy="478287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5E0CFB-3A8A-4335-9D38-C211DF014F65}">
      <dsp:nvSpPr>
        <dsp:cNvPr id="0" name=""/>
        <dsp:cNvSpPr/>
      </dsp:nvSpPr>
      <dsp:spPr>
        <a:xfrm>
          <a:off x="2391439" y="0"/>
          <a:ext cx="9209298" cy="47828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0" kern="1200" dirty="0"/>
            <a:t>V rámci projektu nemůže být </a:t>
          </a:r>
          <a:r>
            <a:rPr lang="cs-CZ" sz="2400" b="1" i="0" kern="1200" dirty="0"/>
            <a:t>žádná</a:t>
          </a:r>
          <a:r>
            <a:rPr lang="cs-CZ" sz="2400" i="0" kern="1200" dirty="0"/>
            <a:t> osoba přiřazena k více než jedné výkonnostní skupině</a:t>
          </a:r>
          <a:r>
            <a:rPr lang="cs-CZ" sz="2900" i="0" kern="1200" dirty="0"/>
            <a:t>.</a:t>
          </a:r>
          <a:endParaRPr lang="de-AT" sz="2900" i="0" kern="1200" dirty="0"/>
        </a:p>
      </dsp:txBody>
      <dsp:txXfrm>
        <a:off x="2391439" y="0"/>
        <a:ext cx="9209298" cy="1434866"/>
      </dsp:txXfrm>
    </dsp:sp>
    <dsp:sp modelId="{FF49AB2B-0797-453E-9E51-611A204A5F5E}">
      <dsp:nvSpPr>
        <dsp:cNvPr id="0" name=""/>
        <dsp:cNvSpPr/>
      </dsp:nvSpPr>
      <dsp:spPr>
        <a:xfrm>
          <a:off x="837005" y="1434866"/>
          <a:ext cx="3108867" cy="310886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846AB-A9F5-4AF8-AF33-55470374DACE}">
      <dsp:nvSpPr>
        <dsp:cNvPr id="0" name=""/>
        <dsp:cNvSpPr/>
      </dsp:nvSpPr>
      <dsp:spPr>
        <a:xfrm>
          <a:off x="2391439" y="1408752"/>
          <a:ext cx="9209298" cy="31088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0" kern="1200" dirty="0"/>
            <a:t>Pokud osoba vykonává činnosti, které lze přiřadit k několika výkonnostním skupinám, přiřadí se k té výkonnostní skupině, k níž lze přiřadit </a:t>
          </a:r>
          <a:r>
            <a:rPr lang="cs-CZ" sz="2400" b="1" i="0" kern="1200" dirty="0"/>
            <a:t>převažující</a:t>
          </a:r>
          <a:r>
            <a:rPr lang="cs-CZ" sz="2400" i="0" kern="1200" dirty="0"/>
            <a:t> část činností.</a:t>
          </a:r>
          <a:endParaRPr lang="de-AT" sz="2400" i="0" kern="1200" dirty="0"/>
        </a:p>
      </dsp:txBody>
      <dsp:txXfrm>
        <a:off x="2391439" y="1408752"/>
        <a:ext cx="9209298" cy="1434861"/>
      </dsp:txXfrm>
    </dsp:sp>
    <dsp:sp modelId="{3F71FB79-7A04-466A-B5B1-97B0C09C32F8}">
      <dsp:nvSpPr>
        <dsp:cNvPr id="0" name=""/>
        <dsp:cNvSpPr/>
      </dsp:nvSpPr>
      <dsp:spPr>
        <a:xfrm>
          <a:off x="1674008" y="2869728"/>
          <a:ext cx="1434861" cy="143486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C7C1EA-832B-4120-ADC2-0B91BB62E1A8}">
      <dsp:nvSpPr>
        <dsp:cNvPr id="0" name=""/>
        <dsp:cNvSpPr/>
      </dsp:nvSpPr>
      <dsp:spPr>
        <a:xfrm>
          <a:off x="2353312" y="2869728"/>
          <a:ext cx="9209298" cy="14348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0" kern="1200" dirty="0"/>
            <a:t>Pro přiřazení jsou relevantní pouze </a:t>
          </a:r>
          <a:r>
            <a:rPr lang="cs-CZ" sz="2400" b="1" i="0" kern="1200" dirty="0"/>
            <a:t>činnosti přímo související </a:t>
          </a:r>
          <a:br>
            <a:rPr lang="cs-CZ" sz="2400" b="1" i="0" kern="1200" dirty="0"/>
          </a:br>
          <a:r>
            <a:rPr lang="cs-CZ" sz="2400" b="1" i="0" kern="1200" dirty="0"/>
            <a:t>s projektem</a:t>
          </a:r>
          <a:r>
            <a:rPr lang="cs-CZ" sz="2400" i="0" kern="1200" dirty="0"/>
            <a:t>.</a:t>
          </a:r>
          <a:endParaRPr lang="de-AT" sz="2400" i="0" kern="1200" dirty="0"/>
        </a:p>
      </dsp:txBody>
      <dsp:txXfrm>
        <a:off x="2353312" y="2869728"/>
        <a:ext cx="9209298" cy="14348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65EFB-E70F-4B15-A2FE-9A1587BFAD66}">
      <dsp:nvSpPr>
        <dsp:cNvPr id="0" name=""/>
        <dsp:cNvSpPr/>
      </dsp:nvSpPr>
      <dsp:spPr>
        <a:xfrm>
          <a:off x="2265" y="168070"/>
          <a:ext cx="5514827" cy="4782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i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Přiřazení podle:</a:t>
          </a:r>
          <a:endParaRPr lang="de-AT" sz="24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0" kern="1200" dirty="0"/>
            <a:t> popisu skupiny</a:t>
          </a:r>
          <a:r>
            <a:rPr lang="de-DE" sz="2400" i="0" kern="1200" dirty="0"/>
            <a:t> </a:t>
          </a:r>
          <a:endParaRPr lang="de-AT" sz="2400" i="0" kern="1200" dirty="0"/>
        </a:p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0" kern="1200" dirty="0"/>
            <a:t> role/funkce osoby</a:t>
          </a:r>
          <a:r>
            <a:rPr lang="de-DE" sz="2400" i="0" kern="1200" dirty="0"/>
            <a:t> </a:t>
          </a:r>
          <a:endParaRPr lang="de-AT" sz="2400" i="0" kern="1200" dirty="0"/>
        </a:p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0" kern="1200" dirty="0"/>
            <a:t> činností souvisejících s projektem</a:t>
          </a:r>
          <a:endParaRPr lang="de-AT" sz="2400" i="0" kern="1200" dirty="0"/>
        </a:p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AT" sz="2400" i="0" kern="1200" dirty="0"/>
        </a:p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i="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Pomocná kritéria:</a:t>
          </a:r>
          <a:endParaRPr lang="de-AT" sz="2400" b="1" i="0" kern="1200" dirty="0">
            <a:solidFill>
              <a:prstClr val="white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/>
            <a:ea typeface="+mn-ea"/>
            <a:cs typeface="+mn-cs"/>
          </a:endParaRPr>
        </a:p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působení v rámci projektu (úroveň projektu / pracovního balíčku / aktivity)</a:t>
          </a:r>
          <a:endParaRPr lang="de-AT" sz="2400" i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zodpovědnost (řídicí činnost, samostatná činnost, činnost na základě pokynů a pod dohledem)</a:t>
          </a:r>
          <a:endParaRPr lang="de-AT" sz="2400" i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relevantní zkušenosti (pro projekt)</a:t>
          </a:r>
          <a:endParaRPr lang="de-AT" sz="2400" i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AT" sz="2400" i="1" kern="1200" dirty="0"/>
        </a:p>
        <a:p>
          <a:pPr marL="228600" lvl="1" indent="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AT" sz="2400" i="1" kern="1200" dirty="0"/>
        </a:p>
      </dsp:txBody>
      <dsp:txXfrm>
        <a:off x="2265" y="168070"/>
        <a:ext cx="5514827" cy="4782875"/>
      </dsp:txXfrm>
    </dsp:sp>
    <dsp:sp modelId="{B9B02BB6-98D4-4B0E-B0ED-77F88D296572}">
      <dsp:nvSpPr>
        <dsp:cNvPr id="0" name=""/>
        <dsp:cNvSpPr/>
      </dsp:nvSpPr>
      <dsp:spPr>
        <a:xfrm>
          <a:off x="6081836" y="725098"/>
          <a:ext cx="5516635" cy="36688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Není relevantní:</a:t>
          </a:r>
          <a:r>
            <a:rPr lang="de-DE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de-AT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1" kern="1200" dirty="0"/>
            <a:t>formální vzdělání</a:t>
          </a:r>
          <a:endParaRPr lang="de-AT" sz="2400" i="1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1" kern="1200" dirty="0"/>
            <a:t>funkce v organizaci</a:t>
          </a:r>
          <a:r>
            <a:rPr lang="de-DE" sz="2400" i="1" kern="1200" dirty="0"/>
            <a:t> </a:t>
          </a:r>
          <a:endParaRPr lang="de-AT" sz="2400" i="1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i="1" kern="1200" dirty="0"/>
            <a:t>plat osoby v organizaci PP</a:t>
          </a:r>
          <a:endParaRPr lang="de-AT" sz="2400" i="1" kern="1200" dirty="0"/>
        </a:p>
      </dsp:txBody>
      <dsp:txXfrm>
        <a:off x="6081836" y="725098"/>
        <a:ext cx="5516635" cy="3668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20DA6-29D1-49E7-B30D-182A1C46F3F5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C4A1B-8B7C-48A0-B374-3FA63F3E50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14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8596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729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7899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304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256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351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8240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297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2507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7748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6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101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994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9169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4611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6564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8380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7608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8709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5109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3821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240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8666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8001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5599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9433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904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748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224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942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01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407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003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Jazyková verze systému, odkaz na programovou dokumentaci.</a:t>
            </a:r>
          </a:p>
          <a:p>
            <a:r>
              <a:rPr lang="cs-CZ" dirty="0"/>
              <a:t>Pokud neobdržíte potvrzovací email, kontaktujte Společný sekretariát. Email = uživatelský účet, nikoliv nástroj pro komunikaci. Systém neodesílá žádné notifikace, tak jako to bylo v </a:t>
            </a:r>
            <a:r>
              <a:rPr lang="cs-CZ" dirty="0" err="1"/>
              <a:t>eMS</a:t>
            </a:r>
            <a:r>
              <a:rPr lang="cs-CZ" dirty="0"/>
              <a:t>.</a:t>
            </a:r>
          </a:p>
          <a:p>
            <a:r>
              <a:rPr lang="cs-CZ" dirty="0"/>
              <a:t>Správa uživatelského účtu: změna hesla</a:t>
            </a:r>
          </a:p>
          <a:p>
            <a:r>
              <a:rPr lang="cs-CZ" dirty="0"/>
              <a:t>Správa uživatelů: přiřadit lze pouze uživatele registrované v </a:t>
            </a:r>
            <a:r>
              <a:rPr lang="cs-CZ" dirty="0" err="1"/>
              <a:t>Jems</a:t>
            </a:r>
            <a:r>
              <a:rPr lang="cs-CZ" dirty="0"/>
              <a:t>. Uživatelé nejsou o přiřazení automaticky informování e-mailem. Pokud bylo přiřazení úspěšné, zobrazí se příslušný projekt po přihlášení uživatele do systému na úvodní stránce.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C4A1B-8B7C-48A0-B374-3FA63F3E504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273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F5218-CD5F-3B14-6965-271781702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5261E9-F60C-CCDC-2FD5-9D8A4C2EE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3781B6-FE25-3F20-6A00-6DF9B9E54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A1A06F-4EDD-BA8B-3054-0A264E301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B0E036-C9E3-1391-9755-93857C903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21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88A35-0137-CA0A-C263-1D779617F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155A21-D73C-CE30-D5B6-E9D8FA6CE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2AA10A-3351-B668-A3F0-6E6F2D884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2F522A-474E-195D-2FE2-0BF039E24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A5A141-6FC8-89FD-B944-F5A275CA0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272E5E9-C3F0-7852-96DC-185C5D3308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52E3F5-DE73-A0E1-BEA7-D90F98225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E0ACAB-D843-0D53-FC69-F7D918986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005082-F45A-EA2F-E559-2749C2D64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142228-A162-0E11-17AD-A22E4939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7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1F869-F2BC-3710-BA0F-A336FFFD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396195-CC4E-B41D-C7F8-A4EC1C7DA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98DA5B-BE35-1BE3-73EE-24F81F8D8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7C393D-FDBA-EA7F-9B36-074DF345F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FFA171-4AA8-DCD5-1B9C-E9203F4BC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33C74-59D6-F4AE-AEDA-0BD115C6F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1D3480-4CC5-3FE3-C312-A63F75BC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54815B-1233-7869-1B32-12E201B79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0ADDCB-C89A-4784-87FA-B60A91A22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307BD5-1C0A-2EF2-ABD2-F900925E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37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0279E-48A7-1E86-EC8C-C9CA38966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E40FCE-4692-33B1-A396-95FFBEFC8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226109-4DC1-F88C-0741-6A0336CC2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7ED6F4-CFA8-0656-9C5D-A30A73FFA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947149-DC9D-D824-25D7-3A00414A5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1920CB-D106-5B18-9FAA-5133F1D28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36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3869D-0313-9D2D-2364-ACF814EE1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08D616-AD68-57A2-75D1-6F2D4D822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9ACA14-68AB-90D1-7F67-5BE696F34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5EEC501-850C-D217-6F2E-CE16788CA5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5095E5-21E9-460D-E9EA-AC6EB8289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BE7AC3-267D-B2D3-61A2-4BAD84CF8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A8F6505-E665-D8DB-D3F2-635EBFB73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3710816-9B7A-A08F-A775-4726B858E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30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529E0-4F62-FF0D-0475-7CBE6FA34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A5AA20-D912-D81A-64D7-00C9A0494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92788CB-EAC0-0CB0-8577-49AF741AC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D94DA5-5B59-63EF-3EF3-4F5A4268A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6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609C0BA-C3E4-2BE1-B1EF-D005A0282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49A1867-97EE-90CD-1BC0-A7EBCEF7E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0959B4-520C-3A55-7A0B-700ECAABA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88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F9D33-D94C-01BA-C2D7-2E783247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6EBB8-D1C5-A802-099C-3719DF410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508393-DD65-BEDA-CFA6-AE08DB224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3D9CE5-FB59-2992-2CE4-1AC0BFE2E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9A3D0D-60F0-9857-3D05-73533D71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BF0AAC-5987-0B7E-5CC3-E2340D81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65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5D441-4A15-9AF7-1105-0A868EE5D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4A9668-4F03-9E09-C222-194EE8EDEF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264E817-BD72-0BB1-33E3-FD11F201A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46B85C-9EDC-E60B-5331-ED089A4AE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3B34AE-413E-B1A7-4B81-C854D3E66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FD401E-BA3F-0298-75BE-1A1B546D6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46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0EB9D61-1698-A310-39D5-9018F140F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FC91AC4-659A-4BFE-303A-A6F76BDCE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680041-173D-3BE2-04EB-823B1C0D22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BBE14-24E6-4446-ABAB-248A4AF8A787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C8C4F3-E4E7-1D35-5092-4FEBB985D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7F74D3-9332-FCE7-6B8E-16955707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53AD5-A570-4D6E-AABF-37337939C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63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3.pn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2.png"/><Relationship Id="rId9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diagramColors" Target="../diagrams/colors2.xml"/><Relationship Id="rId5" Type="http://schemas.openxmlformats.org/officeDocument/2006/relationships/image" Target="../media/image3.png"/><Relationship Id="rId10" Type="http://schemas.openxmlformats.org/officeDocument/2006/relationships/diagramQuickStyle" Target="../diagrams/quickStyle2.xml"/><Relationship Id="rId4" Type="http://schemas.openxmlformats.org/officeDocument/2006/relationships/image" Target="../media/image2.png"/><Relationship Id="rId9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id="{D4F8D02B-FA63-9ED8-1AA1-878FA46B0E1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37940" y="1338915"/>
            <a:ext cx="1224000" cy="5256000"/>
            <a:chOff x="218690" y="1860788"/>
            <a:chExt cx="685731" cy="2909634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1860788"/>
              <a:ext cx="685730" cy="648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2614666"/>
              <a:ext cx="683423" cy="648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3368544"/>
              <a:ext cx="683423" cy="648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0" y="4122422"/>
              <a:ext cx="683423" cy="648000"/>
            </a:xfrm>
            <a:prstGeom prst="rect">
              <a:avLst/>
            </a:prstGeom>
          </p:spPr>
        </p:pic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39162977-8938-1744-D60E-00FD64735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874" y="1416312"/>
            <a:ext cx="9821056" cy="894842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Interreg</a:t>
            </a: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Rakousko – Česko 2021–2027</a:t>
            </a:r>
            <a:endParaRPr lang="de-AT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6" name="Untertitel 4">
            <a:extLst>
              <a:ext uri="{FF2B5EF4-FFF2-40B4-BE49-F238E27FC236}">
                <a16:creationId xmlns:a16="http://schemas.microsoft.com/office/drawing/2014/main" id="{12ACD62A-896B-E019-4FB5-245A647D2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7703" y="2700730"/>
            <a:ext cx="5019178" cy="3112929"/>
          </a:xfrm>
        </p:spPr>
        <p:txBody>
          <a:bodyPr>
            <a:normAutofit/>
          </a:bodyPr>
          <a:lstStyle/>
          <a:p>
            <a:endParaRPr lang="cs-CZ" sz="2800" b="1" dirty="0"/>
          </a:p>
          <a:p>
            <a:endParaRPr lang="cs-CZ" sz="2800" b="1" dirty="0"/>
          </a:p>
          <a:p>
            <a:pPr algn="l"/>
            <a:r>
              <a:rPr lang="cs-CZ" sz="2800" b="1" dirty="0"/>
              <a:t>Seminář pro žadatele</a:t>
            </a:r>
            <a:endParaRPr lang="de-AT" sz="2800" b="1" dirty="0"/>
          </a:p>
          <a:p>
            <a:endParaRPr lang="de-DE" sz="1800" dirty="0"/>
          </a:p>
          <a:p>
            <a:pPr algn="l"/>
            <a:r>
              <a:rPr lang="cs-CZ" sz="1800" dirty="0"/>
              <a:t>České Budějovice</a:t>
            </a:r>
            <a:r>
              <a:rPr lang="de-DE" sz="1800" dirty="0"/>
              <a:t>, </a:t>
            </a:r>
            <a:r>
              <a:rPr lang="cs-CZ" sz="1800" dirty="0"/>
              <a:t>10.03.</a:t>
            </a:r>
            <a:r>
              <a:rPr lang="de-DE" sz="1800" dirty="0"/>
              <a:t>202</a:t>
            </a:r>
            <a:r>
              <a:rPr lang="cs-CZ" sz="1800" dirty="0"/>
              <a:t>5</a:t>
            </a:r>
            <a:endParaRPr lang="de-AT" sz="1800" dirty="0"/>
          </a:p>
        </p:txBody>
      </p:sp>
      <p:pic>
        <p:nvPicPr>
          <p:cNvPr id="18" name="Grafik 3">
            <a:extLst>
              <a:ext uri="{FF2B5EF4-FFF2-40B4-BE49-F238E27FC236}">
                <a16:creationId xmlns:a16="http://schemas.microsoft.com/office/drawing/2014/main" id="{A7E5A2A3-E619-BE3D-0945-B1D0A02DE59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8" r="17723" b="4600"/>
          <a:stretch/>
        </p:blipFill>
        <p:spPr>
          <a:xfrm>
            <a:off x="5172000" y="2277998"/>
            <a:ext cx="7020000" cy="453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623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Výkonnostní skupiny - A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58034D1B-4083-10B0-3D52-7F3B975A08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09336"/>
              </p:ext>
            </p:extLst>
          </p:nvPr>
        </p:nvGraphicFramePr>
        <p:xfrm>
          <a:off x="543655" y="1333377"/>
          <a:ext cx="11104690" cy="3034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0499">
                  <a:extLst>
                    <a:ext uri="{9D8B030D-6E8A-4147-A177-3AD203B41FA5}">
                      <a16:colId xmlns:a16="http://schemas.microsoft.com/office/drawing/2014/main" val="1609726565"/>
                    </a:ext>
                  </a:extLst>
                </a:gridCol>
                <a:gridCol w="1559633">
                  <a:extLst>
                    <a:ext uri="{9D8B030D-6E8A-4147-A177-3AD203B41FA5}">
                      <a16:colId xmlns:a16="http://schemas.microsoft.com/office/drawing/2014/main" val="1696050130"/>
                    </a:ext>
                  </a:extLst>
                </a:gridCol>
                <a:gridCol w="4211231">
                  <a:extLst>
                    <a:ext uri="{9D8B030D-6E8A-4147-A177-3AD203B41FA5}">
                      <a16:colId xmlns:a16="http://schemas.microsoft.com/office/drawing/2014/main" val="3545272387"/>
                    </a:ext>
                  </a:extLst>
                </a:gridCol>
                <a:gridCol w="1989306">
                  <a:extLst>
                    <a:ext uri="{9D8B030D-6E8A-4147-A177-3AD203B41FA5}">
                      <a16:colId xmlns:a16="http://schemas.microsoft.com/office/drawing/2014/main" val="2080484648"/>
                    </a:ext>
                  </a:extLst>
                </a:gridCol>
                <a:gridCol w="2614021">
                  <a:extLst>
                    <a:ext uri="{9D8B030D-6E8A-4147-A177-3AD203B41FA5}">
                      <a16:colId xmlns:a16="http://schemas.microsoft.com/office/drawing/2014/main" val="1318855821"/>
                    </a:ext>
                  </a:extLst>
                </a:gridCol>
              </a:tblGrid>
              <a:tr h="5174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solidFill>
                      <a:srgbClr val="92C1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výkonnostní skupiny</a:t>
                      </a:r>
                    </a:p>
                  </a:txBody>
                  <a:tcPr marL="72000" marR="72000" marT="82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Definice skupiny / popis skupiny</a:t>
                      </a:r>
                    </a:p>
                  </a:txBody>
                  <a:tcPr marL="72000" marR="72000" marT="82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Funkce</a:t>
                      </a:r>
                    </a:p>
                  </a:txBody>
                  <a:tcPr marL="72000" marR="72000" marT="82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 pracovních pozic </a:t>
                      </a:r>
                      <a:br>
                        <a:rPr lang="cs-CZ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(výčet není úplný)</a:t>
                      </a:r>
                    </a:p>
                  </a:txBody>
                  <a:tcPr marL="72000" marR="72000" marT="8250" marB="0" anchor="ctr"/>
                </a:tc>
                <a:extLst>
                  <a:ext uri="{0D108BD9-81ED-4DB2-BD59-A6C34878D82A}">
                    <a16:rowId xmlns:a16="http://schemas.microsoft.com/office/drawing/2014/main" val="2741992228"/>
                  </a:ext>
                </a:extLst>
              </a:tr>
              <a:tr h="1532729">
                <a:tc vMerge="1">
                  <a:txBody>
                    <a:bodyPr/>
                    <a:lstStyle/>
                    <a:p>
                      <a:pPr algn="ctr" fontAlgn="ctr"/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solidFill>
                      <a:srgbClr val="84AE3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800" u="none" strike="noStrike" dirty="0">
                          <a:effectLst/>
                        </a:rPr>
                        <a:t>Řízení a koordinace projektu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800" u="none" strike="noStrike" dirty="0">
                          <a:effectLst/>
                        </a:rPr>
                        <a:t>osoby s obsahovou / administrativní a/nebo horizontální rozhodovací pravomocí, které vykonávají především řídicí, koncepční a náročné činnosti; zaměřeno na úroveň projektu, případně v odůvodněných případech na úroveň pracovního balíčku; obvykle s mnoholetými pracovními zkušenostmi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koordinátor projektu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koordinátor tematické oblasti</a:t>
                      </a:r>
                    </a:p>
                  </a:txBody>
                  <a:tcPr marL="72000" marR="72000" marT="82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vedoucí projektu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vedoucí vědecký pracovník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tematické / obsahové vedení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koordinátor pracovního balíčku</a:t>
                      </a:r>
                    </a:p>
                  </a:txBody>
                  <a:tcPr marL="72000" marR="72000" marT="82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375644"/>
                  </a:ext>
                </a:extLst>
              </a:tr>
            </a:tbl>
          </a:graphicData>
        </a:graphic>
      </p:graphicFrame>
      <p:graphicFrame>
        <p:nvGraphicFramePr>
          <p:cNvPr id="4" name="Tabulka 6">
            <a:extLst>
              <a:ext uri="{FF2B5EF4-FFF2-40B4-BE49-F238E27FC236}">
                <a16:creationId xmlns:a16="http://schemas.microsoft.com/office/drawing/2014/main" id="{283E1D1A-A017-0C39-D80E-AD67401B0E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187200"/>
              </p:ext>
            </p:extLst>
          </p:nvPr>
        </p:nvGraphicFramePr>
        <p:xfrm>
          <a:off x="2531275" y="4664721"/>
          <a:ext cx="6502400" cy="1225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21480410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5533561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3453548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9466384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Hodinové sazby</a:t>
                      </a:r>
                      <a:endParaRPr lang="cs-CZ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Měsíční sazby</a:t>
                      </a:r>
                      <a:endParaRPr lang="cs-CZ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036665"/>
                  </a:ext>
                </a:extLst>
              </a:tr>
              <a:tr h="433494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AT 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AT 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580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54 €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29 €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7 740 €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4 156 €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369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341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Výkonnostní skupiny - B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18DA9DB-2427-16D6-7B09-1CF87860F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227183"/>
              </p:ext>
            </p:extLst>
          </p:nvPr>
        </p:nvGraphicFramePr>
        <p:xfrm>
          <a:off x="453799" y="1402448"/>
          <a:ext cx="11284402" cy="3028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8274">
                  <a:extLst>
                    <a:ext uri="{9D8B030D-6E8A-4147-A177-3AD203B41FA5}">
                      <a16:colId xmlns:a16="http://schemas.microsoft.com/office/drawing/2014/main" val="1609726565"/>
                    </a:ext>
                  </a:extLst>
                </a:gridCol>
                <a:gridCol w="1427779">
                  <a:extLst>
                    <a:ext uri="{9D8B030D-6E8A-4147-A177-3AD203B41FA5}">
                      <a16:colId xmlns:a16="http://schemas.microsoft.com/office/drawing/2014/main" val="1696050130"/>
                    </a:ext>
                  </a:extLst>
                </a:gridCol>
                <a:gridCol w="2805174">
                  <a:extLst>
                    <a:ext uri="{9D8B030D-6E8A-4147-A177-3AD203B41FA5}">
                      <a16:colId xmlns:a16="http://schemas.microsoft.com/office/drawing/2014/main" val="3545272387"/>
                    </a:ext>
                  </a:extLst>
                </a:gridCol>
                <a:gridCol w="1781175">
                  <a:extLst>
                    <a:ext uri="{9D8B030D-6E8A-4147-A177-3AD203B41FA5}">
                      <a16:colId xmlns:a16="http://schemas.microsoft.com/office/drawing/2014/main" val="208048464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318855821"/>
                    </a:ext>
                  </a:extLst>
                </a:gridCol>
              </a:tblGrid>
              <a:tr h="5820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</a:t>
                      </a:r>
                    </a:p>
                  </a:txBody>
                  <a:tcPr marL="72000" marR="72000" marT="8250" marB="0" anchor="ctr">
                    <a:solidFill>
                      <a:srgbClr val="0F7A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výkon-</a:t>
                      </a:r>
                      <a:r>
                        <a:rPr lang="cs-CZ" sz="16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nostní</a:t>
                      </a:r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skupiny</a:t>
                      </a:r>
                    </a:p>
                  </a:txBody>
                  <a:tcPr marL="72000" marR="72000" marT="82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Definice skupiny / popis skupiny</a:t>
                      </a:r>
                    </a:p>
                  </a:txBody>
                  <a:tcPr marL="72000" marR="72000" marT="82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Funkce</a:t>
                      </a:r>
                    </a:p>
                  </a:txBody>
                  <a:tcPr marL="72000" marR="72000" marT="82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 pracovních pozic </a:t>
                      </a:r>
                      <a:b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(výčet není úplný)</a:t>
                      </a:r>
                    </a:p>
                  </a:txBody>
                  <a:tcPr marL="72000" marR="72000" marT="8250" marB="0" anchor="ctr"/>
                </a:tc>
                <a:extLst>
                  <a:ext uri="{0D108BD9-81ED-4DB2-BD59-A6C34878D82A}">
                    <a16:rowId xmlns:a16="http://schemas.microsoft.com/office/drawing/2014/main" val="2741992228"/>
                  </a:ext>
                </a:extLst>
              </a:tr>
              <a:tr h="2313392">
                <a:tc vMerge="1">
                  <a:txBody>
                    <a:bodyPr/>
                    <a:lstStyle/>
                    <a:p>
                      <a:pPr algn="ctr" fontAlgn="ctr"/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8250" marB="0" anchor="ctr">
                    <a:solidFill>
                      <a:srgbClr val="0F7AC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Implementace projektu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82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plnící úkoly v rámci obsahové / administrativní / horizontální realizace projektu a/nebo koordinace projektu, které vedou k dosažení jednotlivých cílů projektu; obvykle s několikaletými pracovními zkušenostmi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82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tematický expert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projektový manažer zodpovědný za administraci / koordinaci projektu</a:t>
                      </a:r>
                    </a:p>
                  </a:txBody>
                  <a:tcPr marL="72000" marR="72000" marT="82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vědecký pracovník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projektový manažer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finanční manažer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technik (ICT, aplikace, software atd.)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školitel / pedagog, který realizuje nebo vytváří vzdělávací koncepty 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personál podílející se na implementaci, odborný garant (koncepční odborný personál pro kulturní témata, sociální oblast atd.) 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metodik</a:t>
                      </a:r>
                    </a:p>
                  </a:txBody>
                  <a:tcPr marL="72000" marR="72000" marT="82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375644"/>
                  </a:ext>
                </a:extLst>
              </a:tr>
            </a:tbl>
          </a:graphicData>
        </a:graphic>
      </p:graphicFrame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6568CB3A-9208-95C3-9A3C-1C5E43080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367879"/>
              </p:ext>
            </p:extLst>
          </p:nvPr>
        </p:nvGraphicFramePr>
        <p:xfrm>
          <a:off x="2508816" y="4624893"/>
          <a:ext cx="6502400" cy="1225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214804108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1155335616"/>
                    </a:ext>
                  </a:extLst>
                </a:gridCol>
                <a:gridCol w="1603375">
                  <a:extLst>
                    <a:ext uri="{9D8B030D-6E8A-4147-A177-3AD203B41FA5}">
                      <a16:colId xmlns:a16="http://schemas.microsoft.com/office/drawing/2014/main" val="93453548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9466384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Hodinové sazby</a:t>
                      </a:r>
                      <a:endParaRPr lang="cs-CZ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Měsíční sazby</a:t>
                      </a:r>
                      <a:endParaRPr lang="cs-CZ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036665"/>
                  </a:ext>
                </a:extLst>
              </a:tr>
              <a:tr h="433494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AT 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AT 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580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39 €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20 €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5 590 €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2 866 €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369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202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Výkonnostní skupiny - C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F940AE7-56DA-0602-A7AE-0B8F23689F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38153"/>
              </p:ext>
            </p:extLst>
          </p:nvPr>
        </p:nvGraphicFramePr>
        <p:xfrm>
          <a:off x="201958" y="1366049"/>
          <a:ext cx="11114315" cy="35390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193">
                  <a:extLst>
                    <a:ext uri="{9D8B030D-6E8A-4147-A177-3AD203B41FA5}">
                      <a16:colId xmlns:a16="http://schemas.microsoft.com/office/drawing/2014/main" val="1609726565"/>
                    </a:ext>
                  </a:extLst>
                </a:gridCol>
                <a:gridCol w="1543957">
                  <a:extLst>
                    <a:ext uri="{9D8B030D-6E8A-4147-A177-3AD203B41FA5}">
                      <a16:colId xmlns:a16="http://schemas.microsoft.com/office/drawing/2014/main" val="1696050130"/>
                    </a:ext>
                  </a:extLst>
                </a:gridCol>
                <a:gridCol w="3783649">
                  <a:extLst>
                    <a:ext uri="{9D8B030D-6E8A-4147-A177-3AD203B41FA5}">
                      <a16:colId xmlns:a16="http://schemas.microsoft.com/office/drawing/2014/main" val="3545272387"/>
                    </a:ext>
                  </a:extLst>
                </a:gridCol>
                <a:gridCol w="1897536">
                  <a:extLst>
                    <a:ext uri="{9D8B030D-6E8A-4147-A177-3AD203B41FA5}">
                      <a16:colId xmlns:a16="http://schemas.microsoft.com/office/drawing/2014/main" val="2080484648"/>
                    </a:ext>
                  </a:extLst>
                </a:gridCol>
                <a:gridCol w="3138980">
                  <a:extLst>
                    <a:ext uri="{9D8B030D-6E8A-4147-A177-3AD203B41FA5}">
                      <a16:colId xmlns:a16="http://schemas.microsoft.com/office/drawing/2014/main" val="1318855821"/>
                    </a:ext>
                  </a:extLst>
                </a:gridCol>
              </a:tblGrid>
              <a:tr h="7050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výkonnostní skupiny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Definice skupiny / popis skupiny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Funkce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 pracovních pozic </a:t>
                      </a:r>
                      <a:b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(výčet není úplný)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1992228"/>
                  </a:ext>
                </a:extLst>
              </a:tr>
              <a:tr h="2799269">
                <a:tc vMerge="1">
                  <a:txBody>
                    <a:bodyPr/>
                    <a:lstStyle/>
                    <a:p>
                      <a:pPr algn="ctr" fontAlgn="ctr"/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u="none" strike="noStrike" dirty="0">
                          <a:effectLst/>
                        </a:rPr>
                        <a:t>Projektová podpora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vykonávající činnosti na podporu obsahové / administrativní / horizontální realizace projektu; obvykle pracující podle pokynů a pod dohledem; většinou s malými pracovními zkušenostmi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dirty="0">
                          <a:effectLst/>
                        </a:rPr>
                        <a:t>tematický asistent projektu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dirty="0">
                          <a:effectLst/>
                        </a:rPr>
                        <a:t>administrativní asistent projektu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dirty="0">
                          <a:effectLst/>
                        </a:rPr>
                        <a:t>finanční asistent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dirty="0">
                          <a:effectLst/>
                        </a:rPr>
                        <a:t>pomocný pracovník pro oblast publicity</a:t>
                      </a:r>
                      <a:br>
                        <a:rPr lang="cs-CZ" sz="1600" u="none" strike="noStrike" dirty="0">
                          <a:effectLst/>
                        </a:rPr>
                      </a:b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asistent realizace projektu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výzkumný asistent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podpůrný administrativní personál (včetně finančního a organizačního managementu) 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účetnictví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asistent pro práci s veřejností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375644"/>
                  </a:ext>
                </a:extLst>
              </a:tr>
            </a:tbl>
          </a:graphicData>
        </a:graphic>
      </p:graphicFrame>
      <p:graphicFrame>
        <p:nvGraphicFramePr>
          <p:cNvPr id="4" name="Tabulka 6">
            <a:extLst>
              <a:ext uri="{FF2B5EF4-FFF2-40B4-BE49-F238E27FC236}">
                <a16:creationId xmlns:a16="http://schemas.microsoft.com/office/drawing/2014/main" id="{FCB6ED43-D274-31BF-B310-30D8AD91D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559138"/>
              </p:ext>
            </p:extLst>
          </p:nvPr>
        </p:nvGraphicFramePr>
        <p:xfrm>
          <a:off x="2527052" y="4861842"/>
          <a:ext cx="6502400" cy="1225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214804108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1155335616"/>
                    </a:ext>
                  </a:extLst>
                </a:gridCol>
                <a:gridCol w="1603375">
                  <a:extLst>
                    <a:ext uri="{9D8B030D-6E8A-4147-A177-3AD203B41FA5}">
                      <a16:colId xmlns:a16="http://schemas.microsoft.com/office/drawing/2014/main" val="93453548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9466384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Hodinové sazby</a:t>
                      </a:r>
                      <a:endParaRPr lang="cs-CZ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Měsíční sazby</a:t>
                      </a:r>
                      <a:endParaRPr lang="cs-CZ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036665"/>
                  </a:ext>
                </a:extLst>
              </a:tr>
              <a:tr h="433494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AT 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AT 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580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29 €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15 €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4 156 €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2 150 €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369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410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Výkonnostní skupiny - AA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31E3447D-E336-0A37-0677-4380C12EE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21886"/>
              </p:ext>
            </p:extLst>
          </p:nvPr>
        </p:nvGraphicFramePr>
        <p:xfrm>
          <a:off x="542109" y="1416312"/>
          <a:ext cx="11107782" cy="245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148">
                  <a:extLst>
                    <a:ext uri="{9D8B030D-6E8A-4147-A177-3AD203B41FA5}">
                      <a16:colId xmlns:a16="http://schemas.microsoft.com/office/drawing/2014/main" val="1609726565"/>
                    </a:ext>
                  </a:extLst>
                </a:gridCol>
                <a:gridCol w="1392440">
                  <a:extLst>
                    <a:ext uri="{9D8B030D-6E8A-4147-A177-3AD203B41FA5}">
                      <a16:colId xmlns:a16="http://schemas.microsoft.com/office/drawing/2014/main" val="1696050130"/>
                    </a:ext>
                  </a:extLst>
                </a:gridCol>
                <a:gridCol w="3599848">
                  <a:extLst>
                    <a:ext uri="{9D8B030D-6E8A-4147-A177-3AD203B41FA5}">
                      <a16:colId xmlns:a16="http://schemas.microsoft.com/office/drawing/2014/main" val="3545272387"/>
                    </a:ext>
                  </a:extLst>
                </a:gridCol>
                <a:gridCol w="2831472">
                  <a:extLst>
                    <a:ext uri="{9D8B030D-6E8A-4147-A177-3AD203B41FA5}">
                      <a16:colId xmlns:a16="http://schemas.microsoft.com/office/drawing/2014/main" val="2080484648"/>
                    </a:ext>
                  </a:extLst>
                </a:gridCol>
                <a:gridCol w="2590874">
                  <a:extLst>
                    <a:ext uri="{9D8B030D-6E8A-4147-A177-3AD203B41FA5}">
                      <a16:colId xmlns:a16="http://schemas.microsoft.com/office/drawing/2014/main" val="1318855821"/>
                    </a:ext>
                  </a:extLst>
                </a:gridCol>
              </a:tblGrid>
              <a:tr h="5973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AA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4D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výkonnostní skupiny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Definice skupiny / popis skupiny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Funkce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 pracovních pozic </a:t>
                      </a:r>
                      <a:b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(výčet není úplný)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1992228"/>
                  </a:ext>
                </a:extLst>
              </a:tr>
              <a:tr h="1570517">
                <a:tc vMerge="1">
                  <a:txBody>
                    <a:bodyPr/>
                    <a:lstStyle/>
                    <a:p>
                      <a:pPr algn="ctr" fontAlgn="ctr"/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solidFill>
                      <a:srgbClr val="D64D4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Speciální (odborný) personál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vykonávající mimořádně odborné a/nebo vědecké činnosti; koncepce, plánování a řízení výzkumu ve smyslu vědecké excelence a obzvláště komplexních aplikačně orientovaných projektů </a:t>
                      </a:r>
                      <a:r>
                        <a:rPr lang="cs-CZ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(možné pouze ve zdůvodněných případech)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vedoucí projektu s mimořádně komplexními oblastmi činností 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vědecký a/nebo (odborný) personál s mimořádně komplexními oblastmi činností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vedoucí portfolia projektu 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vedoucí výzkumný pracovník (garant vědecké excelence) </a:t>
                      </a:r>
                    </a:p>
                    <a:p>
                      <a:pPr algn="l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375644"/>
                  </a:ext>
                </a:extLst>
              </a:tr>
            </a:tbl>
          </a:graphicData>
        </a:graphic>
      </p:graphicFrame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FF1C7C81-43AD-7141-246C-EEE16F8EE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338911"/>
              </p:ext>
            </p:extLst>
          </p:nvPr>
        </p:nvGraphicFramePr>
        <p:xfrm>
          <a:off x="2698320" y="4318599"/>
          <a:ext cx="6502400" cy="1225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214804108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1155335616"/>
                    </a:ext>
                  </a:extLst>
                </a:gridCol>
                <a:gridCol w="1603375">
                  <a:extLst>
                    <a:ext uri="{9D8B030D-6E8A-4147-A177-3AD203B41FA5}">
                      <a16:colId xmlns:a16="http://schemas.microsoft.com/office/drawing/2014/main" val="93453548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9466384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Hodinové sazby</a:t>
                      </a:r>
                      <a:endParaRPr lang="cs-CZ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Měsíční sazby</a:t>
                      </a:r>
                      <a:endParaRPr lang="cs-CZ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036665"/>
                  </a:ext>
                </a:extLst>
              </a:tr>
              <a:tr h="433494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AT 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AT 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580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73 €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48 €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10 463 €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6 880 €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369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367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Výkonnostní skupiny - CC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75B57EE-50D7-8288-1669-CAC42E7CC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364631"/>
              </p:ext>
            </p:extLst>
          </p:nvPr>
        </p:nvGraphicFramePr>
        <p:xfrm>
          <a:off x="583202" y="1259662"/>
          <a:ext cx="11323047" cy="3186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330">
                  <a:extLst>
                    <a:ext uri="{9D8B030D-6E8A-4147-A177-3AD203B41FA5}">
                      <a16:colId xmlns:a16="http://schemas.microsoft.com/office/drawing/2014/main" val="1609726565"/>
                    </a:ext>
                  </a:extLst>
                </a:gridCol>
                <a:gridCol w="1402335">
                  <a:extLst>
                    <a:ext uri="{9D8B030D-6E8A-4147-A177-3AD203B41FA5}">
                      <a16:colId xmlns:a16="http://schemas.microsoft.com/office/drawing/2014/main" val="1696050130"/>
                    </a:ext>
                  </a:extLst>
                </a:gridCol>
                <a:gridCol w="3737556">
                  <a:extLst>
                    <a:ext uri="{9D8B030D-6E8A-4147-A177-3AD203B41FA5}">
                      <a16:colId xmlns:a16="http://schemas.microsoft.com/office/drawing/2014/main" val="3545272387"/>
                    </a:ext>
                  </a:extLst>
                </a:gridCol>
                <a:gridCol w="1549667">
                  <a:extLst>
                    <a:ext uri="{9D8B030D-6E8A-4147-A177-3AD203B41FA5}">
                      <a16:colId xmlns:a16="http://schemas.microsoft.com/office/drawing/2014/main" val="2080484648"/>
                    </a:ext>
                  </a:extLst>
                </a:gridCol>
                <a:gridCol w="3985159">
                  <a:extLst>
                    <a:ext uri="{9D8B030D-6E8A-4147-A177-3AD203B41FA5}">
                      <a16:colId xmlns:a16="http://schemas.microsoft.com/office/drawing/2014/main" val="1318855821"/>
                    </a:ext>
                  </a:extLst>
                </a:gridCol>
              </a:tblGrid>
              <a:tr h="4662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CC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</a:t>
                      </a:r>
                    </a:p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výkonnostní skupiny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Definice skupiny / popis skupiny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Funkce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 pracovních pozic </a:t>
                      </a:r>
                      <a:b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(výčet není úplný)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1992228"/>
                  </a:ext>
                </a:extLst>
              </a:tr>
              <a:tr h="1838539">
                <a:tc vMerge="1">
                  <a:txBody>
                    <a:bodyPr/>
                    <a:lstStyle/>
                    <a:p>
                      <a:pPr algn="ctr" fontAlgn="ctr"/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Obslužný (pomocný) personál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zajišťující obslužné činnosti, které nejsou přímo zaměřeny na obsah projektu; nejsou vyžadovány žádné znalosti specifické pro daný projekt; jedná se např. o pomocné příležitostné práce související s jednotlivými aktivitami projektu, které mohou být obvykle vykonávány po krátkém zaškolení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pomocné síly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pomocné síly pro různé tematické aktivity specifické pro daný projekt   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pomocné síly zajišťující činnosti, které nejsou zaměřeny přímo na obsah projektu, např. pomoc při realizaci akcí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pomocné síly při provádění zadaných činností v rámci managementu projektu</a:t>
                      </a: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pomocné síly pro pomocné práce specifické pro daný projekt, např. zahradní práce, catering, úklidové práce apod. </a:t>
                      </a:r>
                    </a:p>
                  </a:txBody>
                  <a:tcPr marL="72000" marR="72000" marT="82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375644"/>
                  </a:ext>
                </a:extLst>
              </a:tr>
            </a:tbl>
          </a:graphicData>
        </a:graphic>
      </p:graphicFrame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B6D7443D-DFB2-1AD7-3216-BAB83E85B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322796"/>
              </p:ext>
            </p:extLst>
          </p:nvPr>
        </p:nvGraphicFramePr>
        <p:xfrm>
          <a:off x="2757074" y="4739598"/>
          <a:ext cx="6502400" cy="1225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214804108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1155335616"/>
                    </a:ext>
                  </a:extLst>
                </a:gridCol>
                <a:gridCol w="1603375">
                  <a:extLst>
                    <a:ext uri="{9D8B030D-6E8A-4147-A177-3AD203B41FA5}">
                      <a16:colId xmlns:a16="http://schemas.microsoft.com/office/drawing/2014/main" val="93453548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9466384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Hodinové sazby</a:t>
                      </a:r>
                      <a:endParaRPr lang="cs-CZ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Měsíční sazby</a:t>
                      </a:r>
                      <a:endParaRPr lang="cs-CZ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036665"/>
                  </a:ext>
                </a:extLst>
              </a:tr>
              <a:tr h="433494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AT 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AT 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</a:rPr>
                        <a:t>CZ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580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18 €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9 €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 2 580 €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1 290 €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369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927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Základní předpoklady zařazení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graphicFrame>
        <p:nvGraphicFramePr>
          <p:cNvPr id="2" name="Inhaltsplatzhalter 3">
            <a:extLst>
              <a:ext uri="{FF2B5EF4-FFF2-40B4-BE49-F238E27FC236}">
                <a16:creationId xmlns:a16="http://schemas.microsoft.com/office/drawing/2014/main" id="{0077BD89-43C1-0986-007D-1B6CE24B42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3804622"/>
              </p:ext>
            </p:extLst>
          </p:nvPr>
        </p:nvGraphicFramePr>
        <p:xfrm>
          <a:off x="165867" y="1293399"/>
          <a:ext cx="11600738" cy="4782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45239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Způsob přiřazení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graphicFrame>
        <p:nvGraphicFramePr>
          <p:cNvPr id="3" name="Inhaltsplatzhalter 3">
            <a:extLst>
              <a:ext uri="{FF2B5EF4-FFF2-40B4-BE49-F238E27FC236}">
                <a16:creationId xmlns:a16="http://schemas.microsoft.com/office/drawing/2014/main" id="{D96A83BD-B4D0-B372-3D8E-053B3C858A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0368089"/>
              </p:ext>
            </p:extLst>
          </p:nvPr>
        </p:nvGraphicFramePr>
        <p:xfrm>
          <a:off x="300250" y="1159545"/>
          <a:ext cx="11600738" cy="5119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94602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id="{D4F8D02B-FA63-9ED8-1AA1-878FA46B0E1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37940" y="1338915"/>
            <a:ext cx="1224000" cy="5256000"/>
            <a:chOff x="218690" y="1860788"/>
            <a:chExt cx="685731" cy="2909634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1860788"/>
              <a:ext cx="685730" cy="648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2614666"/>
              <a:ext cx="683423" cy="648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3368544"/>
              <a:ext cx="683423" cy="648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0" y="4122422"/>
              <a:ext cx="683423" cy="648000"/>
            </a:xfrm>
            <a:prstGeom prst="rect">
              <a:avLst/>
            </a:prstGeom>
          </p:spPr>
        </p:pic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39162977-8938-1744-D60E-00FD64735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874" y="1378150"/>
            <a:ext cx="6066265" cy="894842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>
                <a:latin typeface="+mn-lt"/>
              </a:rPr>
              <a:t>Podání projektové žádosti</a:t>
            </a:r>
            <a:endParaRPr lang="de-AT" sz="4400" b="1" dirty="0">
              <a:latin typeface="+mn-lt"/>
            </a:endParaRPr>
          </a:p>
        </p:txBody>
      </p:sp>
      <p:pic>
        <p:nvPicPr>
          <p:cNvPr id="2" name="Grafik 3">
            <a:extLst>
              <a:ext uri="{FF2B5EF4-FFF2-40B4-BE49-F238E27FC236}">
                <a16:creationId xmlns:a16="http://schemas.microsoft.com/office/drawing/2014/main" id="{B95A67F5-CE1B-C256-F92F-20FC823534D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8" r="17723" b="4600"/>
          <a:stretch/>
        </p:blipFill>
        <p:spPr>
          <a:xfrm>
            <a:off x="5172000" y="2264976"/>
            <a:ext cx="7020000" cy="453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403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dirty="0"/>
              <a:t>Podání projektové žádosti 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30D136E4-A487-2592-3D4F-AC5375887670}"/>
              </a:ext>
            </a:extLst>
          </p:cNvPr>
          <p:cNvSpPr txBox="1"/>
          <p:nvPr/>
        </p:nvSpPr>
        <p:spPr>
          <a:xfrm>
            <a:off x="191818" y="1203841"/>
            <a:ext cx="11808364" cy="533171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>
              <a:defRPr/>
            </a:pPr>
            <a:r>
              <a:rPr lang="cs-CZ" sz="2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JEMS - POKYNY K VYPLNĚNÍ PROJEKTOVÉ ŽÁDOSTI</a:t>
            </a:r>
          </a:p>
          <a:p>
            <a:pPr marL="457200" indent="-457200" algn="just">
              <a:buAutoNum type="arabicPeriod"/>
              <a:defRPr/>
            </a:pPr>
            <a:r>
              <a:rPr lang="cs-CZ" sz="2300" dirty="0"/>
              <a:t>Podání vyplněné projektové žádosti vč. všech povinných příloh </a:t>
            </a:r>
            <a:r>
              <a:rPr lang="cs-CZ" sz="2300" b="1" dirty="0"/>
              <a:t>v Jems</a:t>
            </a:r>
            <a:r>
              <a:rPr lang="cs-CZ" sz="2300" dirty="0"/>
              <a:t> </a:t>
            </a:r>
          </a:p>
          <a:p>
            <a:pPr algn="just">
              <a:defRPr/>
            </a:pPr>
            <a:r>
              <a:rPr lang="cs-CZ" sz="2300" dirty="0"/>
              <a:t>2.    Vyčkání na eventuální </a:t>
            </a:r>
            <a:r>
              <a:rPr lang="cs-CZ" sz="2300" b="1" dirty="0"/>
              <a:t>výzvu JS </a:t>
            </a:r>
            <a:r>
              <a:rPr lang="cs-CZ" sz="2300" dirty="0"/>
              <a:t>k doplnění/změně podané žádosti </a:t>
            </a:r>
          </a:p>
          <a:p>
            <a:pPr marL="800100" lvl="2" indent="-342900" algn="just"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cs-CZ" sz="2300" dirty="0"/>
              <a:t> Na doplnění či odstranění nedostatků projektové žádosti je stanovena max. lhůta </a:t>
            </a:r>
            <a:br>
              <a:rPr lang="cs-CZ" sz="2300" dirty="0"/>
            </a:br>
            <a:r>
              <a:rPr lang="cs-CZ" sz="2300" b="1" dirty="0">
                <a:solidFill>
                  <a:srgbClr val="FF0000"/>
                </a:solidFill>
              </a:rPr>
              <a:t>10 </a:t>
            </a:r>
            <a:r>
              <a:rPr lang="cs-CZ" sz="2300" b="1" dirty="0"/>
              <a:t>pracovních dní.</a:t>
            </a:r>
            <a:endParaRPr lang="cs-CZ" sz="2300" dirty="0"/>
          </a:p>
          <a:p>
            <a:pPr marL="800100" lvl="2" indent="-342900" algn="just"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cs-CZ" sz="2300" dirty="0"/>
              <a:t>Projektovou žádost je možné doplnit </a:t>
            </a:r>
            <a:r>
              <a:rPr lang="cs-CZ" sz="2300" b="1" dirty="0"/>
              <a:t>pouze jedenkrát</a:t>
            </a:r>
            <a:r>
              <a:rPr lang="cs-CZ" sz="2300" dirty="0"/>
              <a:t>. </a:t>
            </a:r>
          </a:p>
          <a:p>
            <a:pPr marL="457200" lvl="2" algn="just">
              <a:spcBef>
                <a:spcPts val="1000"/>
              </a:spcBef>
              <a:defRPr/>
            </a:pPr>
            <a:endParaRPr lang="cs-CZ" sz="2300" dirty="0"/>
          </a:p>
          <a:p>
            <a:pPr algn="just">
              <a:defRPr/>
            </a:pPr>
            <a:r>
              <a:rPr lang="cs-CZ" sz="2300" dirty="0"/>
              <a:t>3.   Podání opravené</a:t>
            </a:r>
            <a:r>
              <a:rPr lang="de-AT" sz="2300" dirty="0"/>
              <a:t> </a:t>
            </a:r>
            <a:r>
              <a:rPr lang="cs-CZ" sz="2300" dirty="0"/>
              <a:t>projektové žádosti </a:t>
            </a:r>
          </a:p>
          <a:p>
            <a:pPr lvl="3" indent="-457200" algn="just"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solidFill>
                  <a:srgbClr val="FF0000"/>
                </a:solidFill>
              </a:rPr>
              <a:t>Projektová žádost se netiskne</a:t>
            </a:r>
            <a:r>
              <a:rPr lang="cs-CZ" sz="2400" dirty="0"/>
              <a:t>. </a:t>
            </a:r>
          </a:p>
          <a:p>
            <a:pPr algn="just"/>
            <a:endParaRPr lang="cs-CZ" altLang="de-DE" sz="2400" dirty="0"/>
          </a:p>
          <a:p>
            <a:pPr algn="just"/>
            <a:r>
              <a:rPr lang="cs-CZ" altLang="de-DE" sz="2400" dirty="0"/>
              <a:t>Jazyk projektové žádosti – dvojjazyčně NJ i ČJ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de-DE" sz="2400" dirty="0"/>
              <a:t> Popis stručný, jasný a pochopitelný, musí být v českém i německém jazyce </a:t>
            </a:r>
            <a:r>
              <a:rPr lang="cs-CZ" altLang="de-DE" sz="2400" b="1" dirty="0"/>
              <a:t>shodný</a:t>
            </a:r>
            <a:r>
              <a:rPr lang="cs-CZ" altLang="de-DE" sz="2400" dirty="0"/>
              <a:t>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de-DE" sz="2400" b="1" dirty="0">
                <a:solidFill>
                  <a:srgbClr val="FF0000"/>
                </a:solidFill>
              </a:rPr>
              <a:t> Popis rozpočtových položek</a:t>
            </a:r>
            <a:r>
              <a:rPr lang="cs-CZ" altLang="de-DE" sz="2400" dirty="0">
                <a:solidFill>
                  <a:srgbClr val="FF0000"/>
                </a:solidFill>
              </a:rPr>
              <a:t> </a:t>
            </a:r>
            <a:r>
              <a:rPr lang="cs-CZ" altLang="de-DE" sz="2400" dirty="0"/>
              <a:t>musí být dvojjazyčný.</a:t>
            </a:r>
            <a:endParaRPr lang="cs-CZ" altLang="cs-CZ" sz="2400" dirty="0"/>
          </a:p>
          <a:p>
            <a:pPr marL="914400" lvl="2" indent="-457200" algn="just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endParaRPr lang="cs-CZ" sz="23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357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dirty="0"/>
              <a:t>Přílohy projektové žádosti</a:t>
            </a:r>
            <a:r>
              <a:rPr lang="cs-CZ" sz="3600" i="1" dirty="0"/>
              <a:t> 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E9690CE3-4078-39B8-A49F-77E40CB7079A}"/>
              </a:ext>
            </a:extLst>
          </p:cNvPr>
          <p:cNvSpPr txBox="1"/>
          <p:nvPr/>
        </p:nvSpPr>
        <p:spPr>
          <a:xfrm>
            <a:off x="304047" y="1243025"/>
            <a:ext cx="11120846" cy="511486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PŘÍLOHY PŘEDKLÁDANÉ ČESKÝMI PROJEKTOVÝMI PARTNERY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Doklad o právní subjektivitě 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čeští projektoví partneři </a:t>
            </a:r>
            <a:r>
              <a:rPr lang="cs-CZ" sz="2400" dirty="0">
                <a:solidFill>
                  <a:srgbClr val="FF0000"/>
                </a:solidFill>
              </a:rPr>
              <a:t>nemusí dokládat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Doklad jednatelského oprávnění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/>
              <a:t>čeští žadatelé – pokud lze ověřit v registru, </a:t>
            </a:r>
            <a:r>
              <a:rPr lang="cs-CZ" sz="2400" dirty="0">
                <a:solidFill>
                  <a:srgbClr val="FF0000"/>
                </a:solidFill>
              </a:rPr>
              <a:t>nemusí se dokládat</a:t>
            </a:r>
            <a:r>
              <a:rPr lang="cs-CZ" sz="24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effectLst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Čestné prohlášení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/>
              <a:t>rozdílnost formuláře pro LP a PP – </a:t>
            </a:r>
            <a:r>
              <a:rPr lang="cs-CZ" sz="2400" dirty="0">
                <a:solidFill>
                  <a:srgbClr val="FF0000"/>
                </a:solidFill>
              </a:rPr>
              <a:t>pozor u organizací, kde musí podepisovat více osob (AT)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Partnerská dohoda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/>
              <a:t>generuje se v Jems – </a:t>
            </a:r>
            <a:r>
              <a:rPr lang="cs-CZ" sz="2400" dirty="0">
                <a:solidFill>
                  <a:srgbClr val="FF0000"/>
                </a:solidFill>
              </a:rPr>
              <a:t>pozor na datum exportu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/>
              <a:t>lze doplnit </a:t>
            </a:r>
            <a:r>
              <a:rPr lang="cs-CZ" sz="2400" dirty="0">
                <a:solidFill>
                  <a:srgbClr val="FF0000"/>
                </a:solidFill>
              </a:rPr>
              <a:t>u vedoucího partnera </a:t>
            </a:r>
            <a:r>
              <a:rPr lang="cs-CZ" sz="2400" dirty="0"/>
              <a:t>vlastní ustanovení (par. 13)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/>
              <a:t>nepodepisují strategičtí partneři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effectLst/>
            </a:endParaRPr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69677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dirty="0"/>
              <a:t>Program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A8316A69-75FF-D666-4AA5-00ACC1941C2C}"/>
              </a:ext>
            </a:extLst>
          </p:cNvPr>
          <p:cNvSpPr txBox="1">
            <a:spLocks/>
          </p:cNvSpPr>
          <p:nvPr/>
        </p:nvSpPr>
        <p:spPr>
          <a:xfrm>
            <a:off x="300249" y="1203841"/>
            <a:ext cx="11641271" cy="5074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§"/>
            </a:pPr>
            <a:endParaRPr lang="cs-CZ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Kategorie nákladů, zjednodušené metody vykazování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Podání projektové žádosti</a:t>
            </a: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Přílohy projektové žádosti</a:t>
            </a: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Jems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Kontrola, hodnocení a schvalování projektové žádosti </a:t>
            </a: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Alokace programu</a:t>
            </a: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Termíny a kontaktní místa</a:t>
            </a:r>
          </a:p>
        </p:txBody>
      </p:sp>
    </p:spTree>
    <p:extLst>
      <p:ext uri="{BB962C8B-B14F-4D97-AF65-F5344CB8AC3E}">
        <p14:creationId xmlns:p14="http://schemas.microsoft.com/office/powerpoint/2010/main" val="627152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dirty="0"/>
              <a:t>Přílohy projektové žádosti</a:t>
            </a:r>
            <a:r>
              <a:rPr lang="cs-CZ" sz="3600" i="1" dirty="0"/>
              <a:t> 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01EEC71E-D6C1-4641-A354-2FB8AAE245E5}"/>
              </a:ext>
            </a:extLst>
          </p:cNvPr>
          <p:cNvSpPr txBox="1"/>
          <p:nvPr/>
        </p:nvSpPr>
        <p:spPr>
          <a:xfrm>
            <a:off x="535577" y="1159545"/>
            <a:ext cx="11120846" cy="511486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Doklady k nákladům na zaměstnance – aktuální verze!!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FF0000"/>
                </a:solidFill>
              </a:rPr>
              <a:t>Formulář plánovaných nákladů na zaměstnance</a:t>
            </a:r>
          </a:p>
          <a:p>
            <a:pPr lvl="1" algn="just"/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Nákup nemovitostí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/>
              <a:t>Smlouva o smlouvě budoucí (mezi PP a původním majitelem)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Nedokládá se: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Doklady o společné přípravě projektu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Potvrzení o konzultaci projektu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Projekty vytvářející příjmy (tabulka pro výpočet finanční mezery)</a:t>
            </a:r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54640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dirty="0"/>
              <a:t>Časté chyby – ukazatele</a:t>
            </a:r>
            <a:r>
              <a:rPr lang="cs-CZ" sz="3600" i="1" dirty="0"/>
              <a:t> 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01EEC71E-D6C1-4641-A354-2FB8AAE245E5}"/>
              </a:ext>
            </a:extLst>
          </p:cNvPr>
          <p:cNvSpPr txBox="1"/>
          <p:nvPr/>
        </p:nvSpPr>
        <p:spPr>
          <a:xfrm>
            <a:off x="645759" y="1097254"/>
            <a:ext cx="11120846" cy="511486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Ukazatele výstupu / výsledku </a:t>
            </a:r>
          </a:p>
          <a:p>
            <a:pPr marL="342900" indent="-342900" algn="just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Zohlednit definici v Pokynu k ukazatelům výstupu a výsledku (volba doby realizace/vykazování).</a:t>
            </a:r>
          </a:p>
          <a:p>
            <a:pPr marL="342900" lvl="0" indent="-342900" algn="just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Nejedná se o kvantifikaci aktivit/dílčích výstupů.</a:t>
            </a:r>
          </a:p>
          <a:p>
            <a:pPr marL="342900" lvl="0" indent="-342900" algn="just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Nejde o kvantitu ale kvalitu – jde o přínos pro Program.</a:t>
            </a:r>
          </a:p>
          <a:p>
            <a:pPr marL="342900" lvl="0" indent="-342900" algn="just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nemusí zvolit všechny ukazatele dané priority / specifického cíle.</a:t>
            </a:r>
          </a:p>
          <a:p>
            <a:pPr marL="342900" lvl="0" indent="-342900" algn="just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Ukazatele výstupu není nutné definovat pro každý pracovní balíček (v případě, že má projekt více PB).</a:t>
            </a:r>
          </a:p>
          <a:p>
            <a:pPr marL="342900" lvl="0" indent="-342900" algn="just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Zvolené ukazatele výstupu je nutné použít společně s relevantními ukazateli výsledku!</a:t>
            </a:r>
          </a:p>
          <a:p>
            <a:pPr marL="342900" lvl="0" indent="-342900" algn="just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popis výstupu je omezený počet znaků – možnost přílohy (nutné dvojjazyčně).</a:t>
            </a:r>
          </a:p>
          <a:p>
            <a:pPr marL="342900" lvl="0" indent="-342900" algn="just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výsledků projektu s dobou realizace „po ukončení projektu“ – zohlednit v popisu udržitelnosti (část C.8).</a:t>
            </a:r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012166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id="{D4F8D02B-FA63-9ED8-1AA1-878FA46B0E1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37940" y="1338915"/>
            <a:ext cx="1224000" cy="5256000"/>
            <a:chOff x="218690" y="1860788"/>
            <a:chExt cx="685731" cy="2909634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1860788"/>
              <a:ext cx="685730" cy="648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2614666"/>
              <a:ext cx="683423" cy="648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3368544"/>
              <a:ext cx="683423" cy="648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0" y="4122422"/>
              <a:ext cx="683423" cy="648000"/>
            </a:xfrm>
            <a:prstGeom prst="rect">
              <a:avLst/>
            </a:prstGeom>
          </p:spPr>
        </p:pic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39162977-8938-1744-D60E-00FD64735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3077" y="1773749"/>
            <a:ext cx="6278022" cy="834697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 err="1">
                <a:latin typeface="+mn-lt"/>
              </a:rPr>
              <a:t>Jems</a:t>
            </a:r>
            <a:endParaRPr lang="de-AT" sz="4400" b="1" dirty="0">
              <a:latin typeface="+mn-lt"/>
            </a:endParaRPr>
          </a:p>
        </p:txBody>
      </p:sp>
      <p:pic>
        <p:nvPicPr>
          <p:cNvPr id="2" name="Grafik 3">
            <a:extLst>
              <a:ext uri="{FF2B5EF4-FFF2-40B4-BE49-F238E27FC236}">
                <a16:creationId xmlns:a16="http://schemas.microsoft.com/office/drawing/2014/main" id="{F16A9306-CC6C-4FFA-74BC-D5769CFE988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8" r="17723" b="4600"/>
          <a:stretch/>
        </p:blipFill>
        <p:spPr>
          <a:xfrm>
            <a:off x="5172000" y="2320302"/>
            <a:ext cx="7020000" cy="453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014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/>
              <a:t>Jems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783B54ED-DC0A-F622-EBF3-6331C164FDBA}"/>
              </a:ext>
            </a:extLst>
          </p:cNvPr>
          <p:cNvSpPr txBox="1"/>
          <p:nvPr/>
        </p:nvSpPr>
        <p:spPr>
          <a:xfrm>
            <a:off x="356746" y="1405918"/>
            <a:ext cx="11068147" cy="4005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Úvod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Vytvoření účtu a správa uživatelů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Všeobecné informace k zadávání dat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Projektová žádost (obsahová struktura, čemu věnovat pozornost, speciální pole, export dokumentů)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Podpora (kontakty + programová dokumentace)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67A3268-530B-2BC2-8181-D5E72F04D3B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746" y="5452082"/>
            <a:ext cx="1563675" cy="1100665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D993D8FA-254A-CF8D-FA1B-3A43808D0624}"/>
              </a:ext>
            </a:extLst>
          </p:cNvPr>
          <p:cNvSpPr>
            <a:spLocks/>
          </p:cNvSpPr>
          <p:nvPr/>
        </p:nvSpPr>
        <p:spPr>
          <a:xfrm>
            <a:off x="2356913" y="5759758"/>
            <a:ext cx="1563675" cy="3457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E4CF4F3-BF63-6337-A9CA-261056F38B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92081" y="5411310"/>
            <a:ext cx="2591294" cy="973007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4911FD0C-C689-E00D-9BDB-638C9AA49785}"/>
              </a:ext>
            </a:extLst>
          </p:cNvPr>
          <p:cNvSpPr/>
          <p:nvPr/>
        </p:nvSpPr>
        <p:spPr>
          <a:xfrm>
            <a:off x="6593688" y="1703850"/>
            <a:ext cx="3575843" cy="942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prstClr val="white"/>
                </a:solidFill>
                <a:latin typeface="Calibri" panose="020F0502020204030204"/>
              </a:rPr>
              <a:t>https://jems.at-cz.eu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985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/>
              <a:t>Jems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7491280A-733D-92B6-6282-4769BE9C7135}"/>
              </a:ext>
            </a:extLst>
          </p:cNvPr>
          <p:cNvSpPr txBox="1"/>
          <p:nvPr/>
        </p:nvSpPr>
        <p:spPr>
          <a:xfrm>
            <a:off x="83682" y="1208803"/>
            <a:ext cx="11755285" cy="570438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54250" algn="ctr">
              <a:lnSpc>
                <a:spcPct val="150000"/>
              </a:lnSpc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VYTVOŘENÍ ÚČTU</a:t>
            </a:r>
          </a:p>
          <a:p>
            <a:pPr marL="59715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Úvodní/Přihlašovací stránka </a:t>
            </a:r>
            <a:r>
              <a:rPr lang="cs-CZ" sz="2400" b="1" dirty="0" err="1"/>
              <a:t>Jems</a:t>
            </a:r>
            <a:endParaRPr lang="cs-CZ" sz="2400" b="1" dirty="0"/>
          </a:p>
          <a:p>
            <a:pPr marL="59715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2 kroky:</a:t>
            </a:r>
          </a:p>
          <a:p>
            <a:pPr marL="105435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Vytvořit účet → Registrovat</a:t>
            </a:r>
          </a:p>
          <a:p>
            <a:pPr marL="105435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Dokončení registrace → potvrzení odkazu v e-mailu</a:t>
            </a:r>
          </a:p>
          <a:p>
            <a:pPr marL="254250" algn="ctr">
              <a:lnSpc>
                <a:spcPct val="150000"/>
              </a:lnSpc>
            </a:pPr>
            <a:endParaRPr lang="cs-CZ" sz="2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54250" algn="ctr">
              <a:lnSpc>
                <a:spcPct val="150000"/>
              </a:lnSpc>
            </a:pPr>
            <a:endParaRPr lang="cs-CZ" sz="2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54250" algn="ctr">
              <a:lnSpc>
                <a:spcPct val="150000"/>
              </a:lnSpc>
            </a:pPr>
            <a:endParaRPr lang="cs-CZ" sz="2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54250" algn="ctr">
              <a:lnSpc>
                <a:spcPct val="150000"/>
              </a:lnSpc>
            </a:pPr>
            <a:endParaRPr lang="cs-CZ" sz="2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54250" algn="ctr">
              <a:lnSpc>
                <a:spcPct val="150000"/>
              </a:lnSpc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SPRÁVA UŽIVATELŮ</a:t>
            </a:r>
          </a:p>
          <a:p>
            <a:pPr marL="59715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Správa uživatelského účtu</a:t>
            </a:r>
          </a:p>
          <a:p>
            <a:pPr marL="59715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Správa uživatelů (oprávnění k projektu)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přiřazení dalších uživatelů k projektu s různým typem oprávnění přístupu k projektové žádosti (číst – editovat – spravovat) </a:t>
            </a:r>
          </a:p>
          <a:p>
            <a:pPr marL="254250" algn="just"/>
            <a:r>
              <a:rPr lang="cs-CZ" sz="2800" b="1" dirty="0">
                <a:solidFill>
                  <a:srgbClr val="FF0000"/>
                </a:solidFill>
              </a:rPr>
              <a:t>!</a:t>
            </a:r>
            <a:r>
              <a:rPr lang="cs-CZ" sz="2000" dirty="0">
                <a:solidFill>
                  <a:srgbClr val="FF0000"/>
                </a:solidFill>
              </a:rPr>
              <a:t> Uživatelé s oprávněním „editovat“´+ „spravovat“ mohou projektovou žádost podat</a:t>
            </a:r>
            <a:r>
              <a:rPr lang="cs-CZ" sz="2800" b="1" dirty="0">
                <a:solidFill>
                  <a:srgbClr val="FF0000"/>
                </a:solidFill>
              </a:rPr>
              <a:t>!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934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/>
              <a:t>Jems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F28F3FB4-89B9-E2F3-0C35-6B98C719CBC3}"/>
              </a:ext>
            </a:extLst>
          </p:cNvPr>
          <p:cNvSpPr txBox="1"/>
          <p:nvPr/>
        </p:nvSpPr>
        <p:spPr>
          <a:xfrm>
            <a:off x="17008" y="1286864"/>
            <a:ext cx="1178891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250"/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VŠEOBECNÉ INFORMACE K ZADÁVÁNÍ DAT</a:t>
            </a:r>
          </a:p>
          <a:p>
            <a:pPr marL="59715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Po přihlášení: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Část „Moje žádosti“ – přehled žádostí, ke kterým jste přiřazeni vč. příslušného statusu </a:t>
            </a:r>
          </a:p>
          <a:p>
            <a:pPr marL="105435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Část „Otevřené výzvy“</a:t>
            </a:r>
          </a:p>
          <a:p>
            <a:pPr marL="711450" lvl="1"/>
            <a:endParaRPr lang="cs-CZ" sz="2400" dirty="0"/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Jazykové verze pro zobrazení formuláře </a:t>
            </a:r>
            <a:r>
              <a:rPr lang="cs-CZ" sz="2400" dirty="0"/>
              <a:t>projektové žádosti (systém/jednotlivé části).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Jazykové verze pro vyplňování jednotlivých částí projektové žádosti </a:t>
            </a:r>
            <a:r>
              <a:rPr lang="cs-CZ" sz="2400" dirty="0"/>
              <a:t>(symbol se nachází vždy u příslušného pole).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Žádost je nutné vyplnit v českém a německém jazyce (jazykové verze musí být identické).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Pole označená (</a:t>
            </a:r>
            <a:r>
              <a:rPr lang="cs-CZ" sz="2400" dirty="0">
                <a:solidFill>
                  <a:srgbClr val="FF0000"/>
                </a:solidFill>
              </a:rPr>
              <a:t>*</a:t>
            </a:r>
            <a:r>
              <a:rPr lang="cs-CZ" sz="2400" dirty="0"/>
              <a:t>) jsou povinná pro uložení dané stránky, nikoliv ve smyslu kompletního vyplnění projektové žádosti.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Pořadí pro vyplňování jednotlivých částí projektové žádosti není určeno.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545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err="1"/>
              <a:t>Jems</a:t>
            </a:r>
            <a:r>
              <a:rPr lang="cs-CZ" sz="4400" dirty="0"/>
              <a:t> – Projektová žádost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C3AF4FC1-FF2B-AB76-7640-2B6F539DBFC6}"/>
              </a:ext>
            </a:extLst>
          </p:cNvPr>
          <p:cNvSpPr txBox="1"/>
          <p:nvPr/>
        </p:nvSpPr>
        <p:spPr>
          <a:xfrm>
            <a:off x="162560" y="1337345"/>
            <a:ext cx="11805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250"/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PROJEKTOVÁ ŽÁDOST</a:t>
            </a:r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Vytvoření projektové žádosti (výzva + stručný název)</a:t>
            </a:r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ID Projektu automaticky</a:t>
            </a:r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Obsahová struktura – 5 částí</a:t>
            </a:r>
            <a:endParaRPr lang="cs-CZ" sz="2400" dirty="0"/>
          </a:p>
          <a:p>
            <a:pPr marL="254250"/>
            <a:endParaRPr lang="cs-CZ" sz="2400" dirty="0"/>
          </a:p>
          <a:p>
            <a:pPr marL="254250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Část A – Přehled projektu</a:t>
            </a:r>
          </a:p>
          <a:p>
            <a:pPr marL="254250"/>
            <a:endParaRPr lang="cs-CZ" sz="2400" b="1" dirty="0"/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Doba trvání projektu (v měsících) – standardní délka monitorovacího období v rámci Programu byla stanovena na 12 měsíců (v závislosti na době trvání může být závěrečné monitorovací období kratší).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Monitorovací období budou v případě schválení projektu stanovena ve fázi přípravy smlouvy.</a:t>
            </a:r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Do pole „Shrnutí projektu“ je nutné uvést plánované datum zahájení projektu.</a:t>
            </a:r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dirty="0"/>
              <a:t>Povinné shrnutí projektu v anglickém jazyce.</a:t>
            </a:r>
          </a:p>
        </p:txBody>
      </p:sp>
    </p:spTree>
    <p:extLst>
      <p:ext uri="{BB962C8B-B14F-4D97-AF65-F5344CB8AC3E}">
        <p14:creationId xmlns:p14="http://schemas.microsoft.com/office/powerpoint/2010/main" val="2938968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err="1"/>
              <a:t>Jems</a:t>
            </a:r>
            <a:r>
              <a:rPr lang="cs-CZ" sz="4400" dirty="0"/>
              <a:t> – Projektová žádost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2643B8F-EEE5-7E95-2CFD-A409319606C1}"/>
              </a:ext>
            </a:extLst>
          </p:cNvPr>
          <p:cNvSpPr txBox="1"/>
          <p:nvPr/>
        </p:nvSpPr>
        <p:spPr>
          <a:xfrm>
            <a:off x="17008" y="1300023"/>
            <a:ext cx="11821886" cy="4559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250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Část B – Partneři projektu </a:t>
            </a:r>
          </a:p>
          <a:p>
            <a:pPr marL="254250"/>
            <a:endParaRPr lang="cs-CZ" sz="2400" b="1" dirty="0"/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Seznam partnerů projektu (přidat nového partnera) = všichni partneři, kteří se budou podílet na realizaci projektu.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Min. u jednoho partnera musí být zvolena role „Vedoucí partner“.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Po vytvoření profilu partnera se zobrazí lišta se záložkami pro vyplnění dalších údajů o partnerovi: </a:t>
            </a:r>
            <a:r>
              <a:rPr lang="cs-CZ" sz="2400" b="1" dirty="0"/>
              <a:t>adresa, kontaktní údaje, motivace, rozpočet a financování projektu</a:t>
            </a:r>
            <a:r>
              <a:rPr lang="cs-CZ" sz="2400" dirty="0"/>
              <a:t>. 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Záložka „Motivace“ obsahuje pole </a:t>
            </a:r>
            <a:r>
              <a:rPr lang="cs-CZ" sz="2400" b="1" dirty="0"/>
              <a:t>„§ 13 Dohoda o spolupráci, zvláštní ustanovení“</a:t>
            </a:r>
            <a:r>
              <a:rPr lang="cs-CZ" sz="2400" dirty="0"/>
              <a:t>. Toto pole vyplňuje pouze Vedoucí partner resp. údaje z jeho profilu jsou převzaty do exportu Dohody o spolupráci.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Strategické partnerství </a:t>
            </a:r>
            <a:r>
              <a:rPr lang="cs-CZ" sz="2400" dirty="0"/>
              <a:t>– přiřazení k jednomu projektovému partnerovi, popis role a přínosu. </a:t>
            </a:r>
          </a:p>
        </p:txBody>
      </p:sp>
    </p:spTree>
    <p:extLst>
      <p:ext uri="{BB962C8B-B14F-4D97-AF65-F5344CB8AC3E}">
        <p14:creationId xmlns:p14="http://schemas.microsoft.com/office/powerpoint/2010/main" val="3904500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err="1"/>
              <a:t>Jems</a:t>
            </a:r>
            <a:r>
              <a:rPr lang="cs-CZ" sz="4400" dirty="0"/>
              <a:t> – Projektová žádost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2643B8F-EEE5-7E95-2CFD-A409319606C1}"/>
              </a:ext>
            </a:extLst>
          </p:cNvPr>
          <p:cNvSpPr txBox="1"/>
          <p:nvPr/>
        </p:nvSpPr>
        <p:spPr>
          <a:xfrm>
            <a:off x="83683" y="1291004"/>
            <a:ext cx="118218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250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Část B – Partneři projektu / Rozpočet </a:t>
            </a:r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dirty="0"/>
              <a:t>6 kategorií nákladů + 1 jednorázová částka (náklady na přípravu)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NASTAVENÍ ROZPOČTU – dle kategorií nákladů zvolit formu vyúčtování (standardní jednotkové náklady / paušály / skutečné náklady)</a:t>
            </a:r>
          </a:p>
          <a:p>
            <a:pPr marL="254250" algn="just"/>
            <a:endParaRPr lang="cs-CZ" sz="2400" dirty="0"/>
          </a:p>
          <a:p>
            <a:pPr marL="254250" algn="just"/>
            <a:r>
              <a:rPr lang="cs-CZ" sz="2400" u="sng" dirty="0"/>
              <a:t>NÁKLADY NA ZAMĚSTNANCE (formou paušální sazby)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Dle plánovaných přímých nákladů zvolte paušální sazbu ve výši 20 % nebo 4 %.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Pokud neplánujete výdaje na zaměstnance vykazovat pomocí paušálu, resp. výše sazby je 0%, pole v „Nastavení rozpočtu“ nezaškrtávejte.</a:t>
            </a:r>
          </a:p>
          <a:p>
            <a:pPr marL="254250" algn="just"/>
            <a:endParaRPr lang="cs-CZ" sz="2400" dirty="0"/>
          </a:p>
          <a:p>
            <a:pPr marL="254250" algn="just"/>
            <a:r>
              <a:rPr lang="cs-CZ" sz="2400" u="sng" dirty="0"/>
              <a:t>NÁKLADY NA ZAMĚSTNANCE (standardní jednotkové náklady)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Podkladem je „Formulář plánovaných nákladů na zaměstnance (list 2 – Přehled pracovních pozic v projetu). Údaje se musí shodovat.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Rozbalovací menu – nutné zohlednit stát a jednotku (hodina/měsíc).</a:t>
            </a:r>
          </a:p>
        </p:txBody>
      </p:sp>
    </p:spTree>
    <p:extLst>
      <p:ext uri="{BB962C8B-B14F-4D97-AF65-F5344CB8AC3E}">
        <p14:creationId xmlns:p14="http://schemas.microsoft.com/office/powerpoint/2010/main" val="19273048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err="1"/>
              <a:t>Jems</a:t>
            </a:r>
            <a:r>
              <a:rPr lang="cs-CZ" sz="4400" dirty="0"/>
              <a:t> – Projektová žádost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2643B8F-EEE5-7E95-2CFD-A409319606C1}"/>
              </a:ext>
            </a:extLst>
          </p:cNvPr>
          <p:cNvSpPr txBox="1"/>
          <p:nvPr/>
        </p:nvSpPr>
        <p:spPr>
          <a:xfrm>
            <a:off x="83683" y="1225689"/>
            <a:ext cx="118218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250" algn="just"/>
            <a:r>
              <a:rPr lang="cs-CZ" sz="2400" u="sng" dirty="0"/>
              <a:t>KANCELÁŘSKÉ A ADMINISTRATIVNÍ NÁKLADY + NÁKLADY NA CESTOVÁNÍ A UBYTOVÁNÍ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Celková částka se vyplní automaticky.</a:t>
            </a:r>
          </a:p>
          <a:p>
            <a:pPr marL="254250" algn="just"/>
            <a:endParaRPr lang="cs-CZ" sz="2400" dirty="0"/>
          </a:p>
          <a:p>
            <a:pPr marL="254250" algn="just"/>
            <a:r>
              <a:rPr lang="cs-CZ" sz="2400" u="sng" dirty="0"/>
              <a:t>NÁKLADY NA EXTERNÍ PORADENSTVÍ A SLUŽBY + NÁKLADY NA VYBAVENÍ + NÁKLADY NA INFRASTRUKTURU A STAVEBNÍ PRÁCE</a:t>
            </a:r>
            <a:endParaRPr lang="cs-CZ" sz="2400" dirty="0"/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Nutné vyplnit všechna pole: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 „</a:t>
            </a:r>
            <a:r>
              <a:rPr lang="cs-CZ" sz="2400" b="1" dirty="0">
                <a:solidFill>
                  <a:srgbClr val="FF0000"/>
                </a:solidFill>
              </a:rPr>
              <a:t>Název </a:t>
            </a:r>
            <a:r>
              <a:rPr lang="cs-CZ" sz="2400" b="1" dirty="0" err="1">
                <a:solidFill>
                  <a:srgbClr val="FF0000"/>
                </a:solidFill>
              </a:rPr>
              <a:t>podrozpočtové</a:t>
            </a:r>
            <a:r>
              <a:rPr lang="cs-CZ" sz="2400" b="1" dirty="0">
                <a:solidFill>
                  <a:srgbClr val="FF0000"/>
                </a:solidFill>
              </a:rPr>
              <a:t> položky</a:t>
            </a:r>
            <a:r>
              <a:rPr lang="cs-CZ" sz="2400" dirty="0"/>
              <a:t>“, „</a:t>
            </a:r>
            <a:r>
              <a:rPr lang="cs-CZ" sz="2400" b="1" dirty="0">
                <a:solidFill>
                  <a:srgbClr val="FF0000"/>
                </a:solidFill>
              </a:rPr>
              <a:t>Povinné vysvětlení položky</a:t>
            </a:r>
            <a:r>
              <a:rPr lang="cs-CZ" sz="2400" dirty="0"/>
              <a:t>“, „</a:t>
            </a:r>
            <a:r>
              <a:rPr lang="cs-CZ" sz="2400" b="1" dirty="0">
                <a:solidFill>
                  <a:srgbClr val="FF0000"/>
                </a:solidFill>
              </a:rPr>
              <a:t>Jednotka</a:t>
            </a:r>
            <a:r>
              <a:rPr lang="cs-CZ" sz="2400" dirty="0"/>
              <a:t>“ – </a:t>
            </a:r>
            <a:r>
              <a:rPr lang="cs-CZ" sz="2400" b="1" dirty="0">
                <a:solidFill>
                  <a:srgbClr val="FF0000"/>
                </a:solidFill>
              </a:rPr>
              <a:t>dvojjazyčně!! 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„Jednotka“, „Počet jednotek“ a „Cena za jednotku“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Povinné vysvětlení položky – pokud není kapacita pole (250 znaků) dostatečná, lze popis doložit ve formě samostatné přílohy projektové žádosti.</a:t>
            </a:r>
          </a:p>
          <a:p>
            <a:pPr marL="254250" algn="just"/>
            <a:endParaRPr lang="cs-CZ" sz="2400" dirty="0"/>
          </a:p>
          <a:p>
            <a:pPr marL="254250" algn="just"/>
            <a:r>
              <a:rPr lang="cs-CZ" sz="2400" u="sng" dirty="0"/>
              <a:t>JEDNORÁZOVÁ ČÁSTKA NÁKLADŮ NA PŘÍPRAVU – část „E“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Platí pouze pro rozpočet Vedoucího partnera (VP)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Vyplnit před tím, než bude definováno ostatní financování VP!</a:t>
            </a:r>
          </a:p>
        </p:txBody>
      </p:sp>
    </p:spTree>
    <p:extLst>
      <p:ext uri="{BB962C8B-B14F-4D97-AF65-F5344CB8AC3E}">
        <p14:creationId xmlns:p14="http://schemas.microsoft.com/office/powerpoint/2010/main" val="2446204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id="{D4F8D02B-FA63-9ED8-1AA1-878FA46B0E1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37940" y="1338915"/>
            <a:ext cx="1224000" cy="5256000"/>
            <a:chOff x="218690" y="1860788"/>
            <a:chExt cx="685731" cy="2909634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1860788"/>
              <a:ext cx="685730" cy="648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2614666"/>
              <a:ext cx="683423" cy="648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3368544"/>
              <a:ext cx="683423" cy="648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0" y="4122422"/>
              <a:ext cx="683423" cy="648000"/>
            </a:xfrm>
            <a:prstGeom prst="rect">
              <a:avLst/>
            </a:prstGeom>
          </p:spPr>
        </p:pic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39162977-8938-1744-D60E-00FD64735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0836" y="1391805"/>
            <a:ext cx="4275164" cy="894842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>
                <a:latin typeface="+mn-lt"/>
              </a:rPr>
              <a:t>Kategorie nákladů</a:t>
            </a:r>
            <a:endParaRPr lang="de-AT" sz="4400" b="1" dirty="0">
              <a:latin typeface="+mn-lt"/>
            </a:endParaRPr>
          </a:p>
        </p:txBody>
      </p:sp>
      <p:pic>
        <p:nvPicPr>
          <p:cNvPr id="8" name="Grafik 3">
            <a:extLst>
              <a:ext uri="{FF2B5EF4-FFF2-40B4-BE49-F238E27FC236}">
                <a16:creationId xmlns:a16="http://schemas.microsoft.com/office/drawing/2014/main" id="{7F13E97C-D7F7-CAE9-5FD6-AD5BE64189A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8" r="17723" b="4600"/>
          <a:stretch/>
        </p:blipFill>
        <p:spPr>
          <a:xfrm>
            <a:off x="5000625" y="2221170"/>
            <a:ext cx="7020000" cy="453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6007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err="1"/>
              <a:t>Jems</a:t>
            </a:r>
            <a:r>
              <a:rPr lang="cs-CZ" sz="4400" dirty="0"/>
              <a:t> – Projektová žádost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2643B8F-EEE5-7E95-2CFD-A409319606C1}"/>
              </a:ext>
            </a:extLst>
          </p:cNvPr>
          <p:cNvSpPr txBox="1"/>
          <p:nvPr/>
        </p:nvSpPr>
        <p:spPr>
          <a:xfrm>
            <a:off x="83683" y="1291004"/>
            <a:ext cx="118218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250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Část B – Partneři projektu / Financování projektu</a:t>
            </a:r>
          </a:p>
          <a:p>
            <a:pPr marL="254250"/>
            <a:endParaRPr lang="cs-CZ" sz="2400" b="1" dirty="0"/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u="sng" dirty="0"/>
              <a:t>SPOLUFINANCOVÁNÍ</a:t>
            </a:r>
            <a:r>
              <a:rPr lang="cs-CZ" sz="2400" dirty="0"/>
              <a:t> </a:t>
            </a:r>
          </a:p>
          <a:p>
            <a:pPr marL="105435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Rozbalovací menu → EFRR (u všech typů projektu 80 %)</a:t>
            </a:r>
          </a:p>
          <a:p>
            <a:pPr marL="105435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Částka financování partnera </a:t>
            </a:r>
          </a:p>
          <a:p>
            <a:pPr marL="254250"/>
            <a:endParaRPr lang="cs-CZ" sz="2400" dirty="0"/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u="sng" dirty="0"/>
              <a:t>ZDROJE FINANCOVÁNÍ PROSTŘEDKŮ PARTNERA</a:t>
            </a:r>
          </a:p>
          <a:p>
            <a:pPr marL="105435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Automaticky uveden název projektového partnera (možné změnit)</a:t>
            </a:r>
          </a:p>
          <a:p>
            <a:pPr marL="105435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Další zdroje → „Přidat nový zdroj financování“ </a:t>
            </a:r>
          </a:p>
          <a:p>
            <a:pPr marL="105435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Typ prostředků (veřejný/soukromý)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b="1" dirty="0"/>
              <a:t>Pouze pro CZ projektové partnery </a:t>
            </a:r>
            <a:r>
              <a:rPr lang="cs-CZ" sz="2400" dirty="0"/>
              <a:t>→ Příspěvek ze státního rozpočtu (typ žadatelů a výše příspěvku viz Programová příručka, kap. 3.6.2)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b="1" dirty="0"/>
              <a:t>Pouze pro AT projektové partnery </a:t>
            </a:r>
            <a:r>
              <a:rPr lang="cs-CZ" sz="2400" dirty="0"/>
              <a:t>→ Příslib národního kofinancování (příloha A5)</a:t>
            </a:r>
          </a:p>
          <a:p>
            <a:pPr marL="711450"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10526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err="1"/>
              <a:t>Jems</a:t>
            </a:r>
            <a:r>
              <a:rPr lang="cs-CZ" sz="4400" dirty="0"/>
              <a:t> – Projektová žádost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2643B8F-EEE5-7E95-2CFD-A409319606C1}"/>
              </a:ext>
            </a:extLst>
          </p:cNvPr>
          <p:cNvSpPr txBox="1"/>
          <p:nvPr/>
        </p:nvSpPr>
        <p:spPr>
          <a:xfrm>
            <a:off x="17008" y="1211882"/>
            <a:ext cx="1182188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250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Část C – Popis projektu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8 částí 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Hlavní cíl projektu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Význam a kontext projektu</a:t>
            </a:r>
          </a:p>
          <a:p>
            <a:pPr marL="1511550" lvl="2" indent="-342900" algn="just">
              <a:buFont typeface="Courier New" panose="02070309020205020404" pitchFamily="49" charset="0"/>
              <a:buChar char="o"/>
            </a:pPr>
            <a:r>
              <a:rPr lang="cs-CZ" sz="2400" dirty="0"/>
              <a:t>C.2.4 – Cílové skupiny (</a:t>
            </a:r>
            <a:r>
              <a:rPr lang="cs-CZ" sz="2400" b="1" dirty="0"/>
              <a:t>výběr + cílová hodnota</a:t>
            </a:r>
            <a:r>
              <a:rPr lang="cs-CZ" sz="2400" dirty="0"/>
              <a:t>)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Partnerství projektu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Pracovní plán projektu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Výsledky projektu 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Harmonogram projektu (automaticky vygenerováno)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Management projektu</a:t>
            </a:r>
          </a:p>
          <a:p>
            <a:pPr marL="1511550" lvl="2" indent="-342900" algn="just">
              <a:buFont typeface="Courier New" panose="02070309020205020404" pitchFamily="49" charset="0"/>
              <a:buChar char="o"/>
            </a:pPr>
            <a:r>
              <a:rPr lang="cs-CZ" sz="2400" dirty="0"/>
              <a:t>C.7.5 – Kritéria spolupráce</a:t>
            </a:r>
          </a:p>
          <a:p>
            <a:pPr marL="1511550" lvl="2" indent="-342900" algn="just">
              <a:buFont typeface="Courier New" panose="02070309020205020404" pitchFamily="49" charset="0"/>
              <a:buChar char="o"/>
            </a:pPr>
            <a:r>
              <a:rPr lang="cs-CZ" sz="2400" dirty="0"/>
              <a:t>C.7.6 – Horizontální principy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Udržitelnost hlavních výstupů/výsledků projektu</a:t>
            </a:r>
          </a:p>
        </p:txBody>
      </p:sp>
    </p:spTree>
    <p:extLst>
      <p:ext uri="{BB962C8B-B14F-4D97-AF65-F5344CB8AC3E}">
        <p14:creationId xmlns:p14="http://schemas.microsoft.com/office/powerpoint/2010/main" val="31201110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err="1"/>
              <a:t>Jems</a:t>
            </a:r>
            <a:r>
              <a:rPr lang="cs-CZ" sz="4400" dirty="0"/>
              <a:t> – Projektová žádost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2643B8F-EEE5-7E95-2CFD-A409319606C1}"/>
              </a:ext>
            </a:extLst>
          </p:cNvPr>
          <p:cNvSpPr txBox="1"/>
          <p:nvPr/>
        </p:nvSpPr>
        <p:spPr>
          <a:xfrm>
            <a:off x="17008" y="1203841"/>
            <a:ext cx="118218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250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Část C – Popis projektu / Pracovní plán projektu</a:t>
            </a:r>
          </a:p>
          <a:p>
            <a:pPr marL="254250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dirty="0"/>
              <a:t>Vytvoření pracovních balíčků projektu</a:t>
            </a:r>
          </a:p>
          <a:p>
            <a:pPr marL="105435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Cíle</a:t>
            </a:r>
          </a:p>
          <a:p>
            <a:pPr marL="105435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Investice </a:t>
            </a:r>
          </a:p>
          <a:p>
            <a:pPr marL="105435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Aktivity (název, doba zahájení a ukončení, zapojení partneři, dílčí výstup)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Výstupy (název, </a:t>
            </a:r>
            <a:r>
              <a:rPr lang="cs-CZ" sz="2400" b="1" dirty="0"/>
              <a:t>ukazatel výstupu programu relevantní pro zvolený specifický cíl</a:t>
            </a:r>
            <a:r>
              <a:rPr lang="cs-CZ" sz="2400" dirty="0"/>
              <a:t>, cílová hodnota, popis)</a:t>
            </a:r>
          </a:p>
          <a:p>
            <a:pPr marL="1054350" lvl="1" indent="-342900"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Pro popis aktivit v oblasti přípravy, managementu a publicity projektu nevytvářet nový pracovní balíček. </a:t>
            </a:r>
            <a:r>
              <a:rPr lang="cs-CZ" sz="2400" dirty="0"/>
              <a:t>Všechna opatření v oblasti komunikace a zvyšování informovanosti o projektu vč. jeho výstupů uvést jako součást pracovního balíčku (aktivita, dílčí výstup).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54250"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93486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err="1"/>
              <a:t>Jems</a:t>
            </a:r>
            <a:r>
              <a:rPr lang="cs-CZ" sz="4400" dirty="0"/>
              <a:t> – Projektová žádost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2643B8F-EEE5-7E95-2CFD-A409319606C1}"/>
              </a:ext>
            </a:extLst>
          </p:cNvPr>
          <p:cNvSpPr txBox="1"/>
          <p:nvPr/>
        </p:nvSpPr>
        <p:spPr>
          <a:xfrm>
            <a:off x="17008" y="1325139"/>
            <a:ext cx="118218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250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Část C – Popis projektu / Výsledky projektu</a:t>
            </a:r>
          </a:p>
          <a:p>
            <a:pPr marL="254250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dirty="0"/>
              <a:t>Rozbalovací menu → programový ukazatel výsledku, ke kterému má mít projekt přínos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Zobrazí se všechny ukazatele výsledku pro danou Prioritu / Specifický cíl. </a:t>
            </a:r>
            <a:r>
              <a:rPr lang="cs-CZ" sz="2400" b="1" dirty="0"/>
              <a:t>Nutné zvolit ukazatel výsledku relevantní pro ukazatel výstupu Programu zvolený v části C.4 (Pracovní balíček → Výstupy).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Pokud je v pracovním balíčku definováno více výstupů, je nutné vytvořit odpovídající počet výsledků.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Cílová hodnota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Období realizace </a:t>
            </a:r>
            <a:r>
              <a:rPr lang="cs-CZ" sz="2400" dirty="0"/>
              <a:t>→ definice vykazování daného ukazatele výsledku (některé ukazatele lze vykazovat / musí být vykazovány po ukončení projektu) – viz Pokyn k ukazatelům výstupu a výsledku.</a:t>
            </a:r>
            <a:endParaRPr lang="cs-CZ" sz="2400" b="1" dirty="0"/>
          </a:p>
          <a:p>
            <a:pPr marL="59715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59715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54250"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22390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err="1"/>
              <a:t>Jems</a:t>
            </a:r>
            <a:r>
              <a:rPr lang="cs-CZ" sz="4400" dirty="0"/>
              <a:t> – Projektová žádost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2643B8F-EEE5-7E95-2CFD-A409319606C1}"/>
              </a:ext>
            </a:extLst>
          </p:cNvPr>
          <p:cNvSpPr txBox="1"/>
          <p:nvPr/>
        </p:nvSpPr>
        <p:spPr>
          <a:xfrm>
            <a:off x="0" y="1203841"/>
            <a:ext cx="121501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250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Přílohy projektové žádosti</a:t>
            </a:r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dirty="0"/>
              <a:t>Informace viz Programová příručka</a:t>
            </a:r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dirty="0"/>
              <a:t>Rozdělení dle projektového partnera</a:t>
            </a:r>
          </a:p>
          <a:p>
            <a:pPr marL="597150" indent="-342900">
              <a:buFont typeface="Arial" panose="020B0604020202020204" pitchFamily="34" charset="0"/>
              <a:buChar char="•"/>
            </a:pPr>
            <a:r>
              <a:rPr lang="cs-CZ" sz="2400" dirty="0"/>
              <a:t>V případě investic → dokumenty k investicím </a:t>
            </a:r>
          </a:p>
          <a:p>
            <a:pPr marL="254250"/>
            <a:endParaRPr lang="cs-CZ" sz="2400" dirty="0"/>
          </a:p>
          <a:p>
            <a:pPr marL="254250" algn="just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Podání projektové žádosti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Zkontrolovat a podat → Zkontrolovat žádost před podáním → Přehled chybějících údajů (    )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Žádost lze podat až ve chvíli, kdy se nezobrazují žádná hlášení o chybách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Podání = změna statusu z „Návrh“ na „Podáno“</a:t>
            </a:r>
          </a:p>
          <a:p>
            <a:pPr marL="254250" algn="just"/>
            <a:endParaRPr lang="cs-CZ" sz="2400" dirty="0"/>
          </a:p>
          <a:p>
            <a:pPr marL="254250" algn="just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</a:t>
            </a:r>
          </a:p>
          <a:p>
            <a:pPr marL="59715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Rozbalovací menu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Projektová žádost (Standard </a:t>
            </a:r>
            <a:r>
              <a:rPr lang="cs-CZ" sz="2400" dirty="0" err="1"/>
              <a:t>application</a:t>
            </a:r>
            <a:r>
              <a:rPr lang="cs-CZ" sz="2400" dirty="0"/>
              <a:t> </a:t>
            </a:r>
            <a:r>
              <a:rPr lang="cs-CZ" sz="2400" dirty="0" err="1"/>
              <a:t>form</a:t>
            </a:r>
            <a:r>
              <a:rPr lang="cs-CZ" sz="2400" dirty="0"/>
              <a:t> export)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Dohoda o spolupráci (Standard </a:t>
            </a:r>
            <a:r>
              <a:rPr lang="cs-CZ" sz="2400" dirty="0" err="1"/>
              <a:t>Partnership</a:t>
            </a:r>
            <a:r>
              <a:rPr lang="cs-CZ" sz="2400" dirty="0"/>
              <a:t> </a:t>
            </a:r>
            <a:r>
              <a:rPr lang="cs-CZ" sz="2400" dirty="0" err="1"/>
              <a:t>Agreement</a:t>
            </a:r>
            <a:r>
              <a:rPr lang="cs-CZ" sz="2400" dirty="0"/>
              <a:t> export)</a:t>
            </a:r>
          </a:p>
          <a:p>
            <a:pPr marL="1054350" lvl="1" indent="-342900" algn="just">
              <a:buFont typeface="Wingdings" panose="05000000000000000000" pitchFamily="2" charset="2"/>
              <a:buChar char="Ø"/>
            </a:pPr>
            <a:r>
              <a:rPr lang="cs-CZ" sz="2400" dirty="0"/>
              <a:t>Rozpočet (Standard budget export)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BB557786-1772-DF1F-1B37-34A178B3BD80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1628492" y="3429000"/>
            <a:ext cx="276225" cy="26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892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id="{D4F8D02B-FA63-9ED8-1AA1-878FA46B0E1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37940" y="1338915"/>
            <a:ext cx="1224000" cy="5256000"/>
            <a:chOff x="218690" y="1860788"/>
            <a:chExt cx="685731" cy="2909634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1860788"/>
              <a:ext cx="685730" cy="648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2614666"/>
              <a:ext cx="683423" cy="648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3368544"/>
              <a:ext cx="683423" cy="648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0" y="4122422"/>
              <a:ext cx="683423" cy="648000"/>
            </a:xfrm>
            <a:prstGeom prst="rect">
              <a:avLst/>
            </a:prstGeom>
          </p:spPr>
        </p:pic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39162977-8938-1744-D60E-00FD64735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1614" y="1501165"/>
            <a:ext cx="6278022" cy="1501165"/>
          </a:xfrm>
        </p:spPr>
        <p:txBody>
          <a:bodyPr>
            <a:normAutofit fontScale="90000"/>
          </a:bodyPr>
          <a:lstStyle/>
          <a:p>
            <a:pPr algn="l"/>
            <a:br>
              <a:rPr lang="cs-CZ" sz="4400" b="1" dirty="0">
                <a:latin typeface="+mn-lt"/>
              </a:rPr>
            </a:br>
            <a:br>
              <a:rPr lang="cs-CZ" sz="4400" b="1" dirty="0">
                <a:latin typeface="+mn-lt"/>
              </a:rPr>
            </a:br>
            <a:r>
              <a:rPr lang="cs-CZ" sz="4400" b="1" dirty="0">
                <a:latin typeface="+mn-lt"/>
              </a:rPr>
              <a:t>Kontrola, hodnocení a schvalování projektové žádosti</a:t>
            </a:r>
            <a:endParaRPr lang="de-AT" sz="4400" b="1" dirty="0">
              <a:latin typeface="+mn-lt"/>
            </a:endParaRPr>
          </a:p>
        </p:txBody>
      </p:sp>
      <p:pic>
        <p:nvPicPr>
          <p:cNvPr id="2" name="Grafik 3">
            <a:extLst>
              <a:ext uri="{FF2B5EF4-FFF2-40B4-BE49-F238E27FC236}">
                <a16:creationId xmlns:a16="http://schemas.microsoft.com/office/drawing/2014/main" id="{417D007B-827C-0C08-4EA0-17F58CB407D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8" r="17723" b="4600"/>
          <a:stretch/>
        </p:blipFill>
        <p:spPr>
          <a:xfrm>
            <a:off x="5388268" y="2448870"/>
            <a:ext cx="6803732" cy="439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225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200" dirty="0"/>
              <a:t>Kontrola a hodnocení projektové žádosti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2643B8F-EEE5-7E95-2CFD-A409319606C1}"/>
              </a:ext>
            </a:extLst>
          </p:cNvPr>
          <p:cNvSpPr txBox="1"/>
          <p:nvPr/>
        </p:nvSpPr>
        <p:spPr>
          <a:xfrm>
            <a:off x="353084" y="1203841"/>
            <a:ext cx="1175523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Kontrola formálních náležitostí a přijatelnosti projektové žádosti 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JS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Formální požadavky: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ea typeface="Calibri" panose="020F0502020204030204" pitchFamily="34" charset="0"/>
              </a:rPr>
              <a:t>projektová žádost a přílohy jsou doloženy a splňují stanovené požadavky, informace jsou konzistentní, jazykové verze si odpovídají.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endParaRPr lang="cs-CZ" sz="2400" dirty="0">
              <a:effectLst/>
              <a:ea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Kritéria přijatelnosti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2400" dirty="0">
                <a:cs typeface="Times New Roman" panose="02020603050405020304" pitchFamily="18" charset="0"/>
              </a:rPr>
              <a:t>způsobilost partnera; volba správné priority a SC; horizontální principy; veřejná podpora; k</a:t>
            </a:r>
            <a:r>
              <a:rPr lang="cs-CZ" sz="2400" dirty="0">
                <a:effectLst/>
                <a:ea typeface="Calibri" panose="020F0502020204030204" pitchFamily="34" charset="0"/>
              </a:rPr>
              <a:t>ritéria přeshraniční spolupráce; způsobilost výdajů; dopad aktivit na životní prostředí; otázky k projektům zahrnujícím infrastrukturu; dvojí financování; volba správných ukazatelů výstupu a výsledku.</a:t>
            </a:r>
          </a:p>
          <a:p>
            <a:pPr lvl="2" algn="just"/>
            <a:endParaRPr lang="cs-CZ" sz="2400" dirty="0">
              <a:effectLst/>
              <a:ea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>
                <a:cs typeface="Times New Roman" panose="02020603050405020304" pitchFamily="18" charset="0"/>
              </a:rPr>
              <a:t>zpravidla </a:t>
            </a:r>
            <a:r>
              <a:rPr lang="cs-CZ" sz="2400" b="1" dirty="0">
                <a:cs typeface="Times New Roman" panose="02020603050405020304" pitchFamily="18" charset="0"/>
              </a:rPr>
              <a:t>8 týdnů </a:t>
            </a:r>
            <a:r>
              <a:rPr lang="cs-CZ" sz="2400" dirty="0">
                <a:cs typeface="Times New Roman" panose="02020603050405020304" pitchFamily="18" charset="0"/>
              </a:rPr>
              <a:t>(</a:t>
            </a:r>
            <a:r>
              <a:rPr lang="cs-CZ" altLang="de-DE" sz="2400" dirty="0"/>
              <a:t>záleží na počtu projektů)</a:t>
            </a:r>
            <a:endParaRPr lang="cs-CZ" sz="2400" dirty="0"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>
                <a:cs typeface="Times New Roman" panose="02020603050405020304" pitchFamily="18" charset="0"/>
              </a:rPr>
              <a:t>odpovědi </a:t>
            </a:r>
            <a:r>
              <a:rPr lang="cs-CZ" sz="2400" b="1" dirty="0">
                <a:cs typeface="Times New Roman" panose="02020603050405020304" pitchFamily="18" charset="0"/>
              </a:rPr>
              <a:t>ANO / NE / NENÍ RELEVANTNÍ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>
                <a:cs typeface="Times New Roman" panose="02020603050405020304" pitchFamily="18" charset="0"/>
              </a:rPr>
              <a:t>výsledek: </a:t>
            </a:r>
            <a:r>
              <a:rPr lang="cs-CZ" sz="2400" b="1" dirty="0">
                <a:cs typeface="Times New Roman" panose="02020603050405020304" pitchFamily="18" charset="0"/>
              </a:rPr>
              <a:t>způsobilý x nezpůsobilý</a:t>
            </a:r>
          </a:p>
          <a:p>
            <a:pPr marL="25425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63564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200" dirty="0"/>
              <a:t>Kontrola a hodnocení projektové žádosti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2643B8F-EEE5-7E95-2CFD-A409319606C1}"/>
              </a:ext>
            </a:extLst>
          </p:cNvPr>
          <p:cNvSpPr txBox="1"/>
          <p:nvPr/>
        </p:nvSpPr>
        <p:spPr>
          <a:xfrm>
            <a:off x="353084" y="1203841"/>
            <a:ext cx="11755233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Hodnocení kvality 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(max. 45 bodů)</a:t>
            </a:r>
          </a:p>
          <a:p>
            <a:pPr marL="800100" lvl="2" indent="-342900" algn="just">
              <a:buFont typeface="Wingdings" panose="05000000000000000000" pitchFamily="2" charset="2"/>
              <a:buChar char="§"/>
            </a:pPr>
            <a:r>
              <a:rPr lang="cs-CZ" sz="2400" dirty="0">
                <a:cs typeface="Times New Roman" panose="02020603050405020304" pitchFamily="18" charset="0"/>
              </a:rPr>
              <a:t>Hodnocení kvality – externí hodnotitelé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2400" dirty="0">
                <a:cs typeface="Times New Roman" panose="02020603050405020304" pitchFamily="18" charset="0"/>
              </a:rPr>
              <a:t>strategická orientace a originalita projektu; vnitřní soudržnost a efektivita projektu; udržitelnost a přenositelnost výsledků projektu; partnerství a management projektu; plán činností v projektu; cílové skupiny; plánování a efektivita rozpočtu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endParaRPr lang="de-LI" sz="2400" dirty="0">
              <a:cs typeface="Times New Roman" panose="02020603050405020304" pitchFamily="18" charset="0"/>
            </a:endParaRPr>
          </a:p>
          <a:p>
            <a:pPr marL="800100" lvl="2" indent="-342900" algn="just">
              <a:buFont typeface="Wingdings" panose="05000000000000000000" pitchFamily="2" charset="2"/>
              <a:buChar char="§"/>
            </a:pPr>
            <a:r>
              <a:rPr lang="cs-CZ" sz="2400" dirty="0">
                <a:cs typeface="Times New Roman" panose="02020603050405020304" pitchFamily="18" charset="0"/>
              </a:rPr>
              <a:t>Hodnocení kvality – JS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2400" dirty="0">
                <a:cs typeface="Times New Roman" panose="02020603050405020304" pitchFamily="18" charset="0"/>
              </a:rPr>
              <a:t>význam projektu; příspěvek k programu; indikátory programu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2" indent="-342900" algn="just">
              <a:buFont typeface="Wingdings" panose="05000000000000000000" pitchFamily="2" charset="2"/>
              <a:buChar char="§"/>
            </a:pPr>
            <a:r>
              <a:rPr lang="cs-CZ" sz="2400" dirty="0">
                <a:cs typeface="Times New Roman" panose="02020603050405020304" pitchFamily="18" charset="0"/>
              </a:rPr>
              <a:t>Hodnocení přeshraničního dopadu – JS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  <a:tabLst>
                <a:tab pos="1436688" algn="l"/>
              </a:tabLst>
            </a:pPr>
            <a:r>
              <a:rPr lang="cs-CZ" sz="2400" dirty="0">
                <a:cs typeface="Times New Roman" panose="02020603050405020304" pitchFamily="18" charset="0"/>
              </a:rPr>
              <a:t>partnerství; rozvoj přeshraničních sítí a vztahů; prospěch; přeshraniční dopad; územní dopad</a:t>
            </a:r>
          </a:p>
          <a:p>
            <a:pPr marL="25425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1911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Schvalování projektové žádosti</a:t>
            </a:r>
            <a:endParaRPr kumimoji="0" lang="cs-CZ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2643B8F-EEE5-7E95-2CFD-A409319606C1}"/>
              </a:ext>
            </a:extLst>
          </p:cNvPr>
          <p:cNvSpPr txBox="1"/>
          <p:nvPr/>
        </p:nvSpPr>
        <p:spPr>
          <a:xfrm>
            <a:off x="218383" y="1203841"/>
            <a:ext cx="1175523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alt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Monitorovacího výboru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cs-CZ" altLang="de-DE" sz="2400" dirty="0"/>
              <a:t>schváleno (s podmínkami)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cs-CZ" altLang="de-DE" sz="2400" dirty="0"/>
              <a:t>zamítnuto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endParaRPr lang="cs-CZ" altLang="de-DE" sz="2400" dirty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altLang="de-DE" sz="2400" dirty="0">
                <a:solidFill>
                  <a:srgbClr val="FF0000"/>
                </a:solidFill>
              </a:rPr>
              <a:t>Informaci obdrží žadatel krátce po jednání MV.</a:t>
            </a:r>
          </a:p>
          <a:p>
            <a:pPr marL="25425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763647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id="{D4F8D02B-FA63-9ED8-1AA1-878FA46B0E1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37940" y="1338915"/>
            <a:ext cx="1224000" cy="5256000"/>
            <a:chOff x="218690" y="1860788"/>
            <a:chExt cx="685731" cy="2909634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1860788"/>
              <a:ext cx="685730" cy="648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2614666"/>
              <a:ext cx="683423" cy="648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3368544"/>
              <a:ext cx="683423" cy="648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0" y="4122422"/>
              <a:ext cx="683423" cy="648000"/>
            </a:xfrm>
            <a:prstGeom prst="rect">
              <a:avLst/>
            </a:prstGeom>
          </p:spPr>
        </p:pic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39162977-8938-1744-D60E-00FD64735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5426" y="1773749"/>
            <a:ext cx="6425673" cy="2689609"/>
          </a:xfrm>
        </p:spPr>
        <p:txBody>
          <a:bodyPr>
            <a:normAutofit fontScale="90000"/>
          </a:bodyPr>
          <a:lstStyle/>
          <a:p>
            <a:pPr algn="l"/>
            <a:br>
              <a:rPr lang="cs-CZ" sz="4400" b="1" dirty="0">
                <a:latin typeface="+mn-lt"/>
              </a:rPr>
            </a:br>
            <a:r>
              <a:rPr lang="cs-CZ" sz="4400" b="1" dirty="0">
                <a:latin typeface="+mn-lt"/>
              </a:rPr>
              <a:t>Stav alokace</a:t>
            </a:r>
            <a:br>
              <a:rPr lang="cs-CZ" sz="4400" b="1" dirty="0">
                <a:latin typeface="+mn-lt"/>
              </a:rPr>
            </a:br>
            <a:r>
              <a:rPr lang="cs-CZ" sz="4400" b="1" dirty="0">
                <a:latin typeface="+mn-lt"/>
              </a:rPr>
              <a:t>Termíny</a:t>
            </a:r>
            <a:br>
              <a:rPr lang="cs-CZ" sz="4400" b="1" dirty="0">
                <a:latin typeface="+mn-lt"/>
              </a:rPr>
            </a:br>
            <a:r>
              <a:rPr lang="cs-CZ" sz="4400" b="1" dirty="0">
                <a:latin typeface="+mn-lt"/>
              </a:rPr>
              <a:t>Kontaktní místa</a:t>
            </a:r>
            <a:br>
              <a:rPr lang="cs-CZ" sz="4400" b="1" dirty="0">
                <a:latin typeface="+mn-lt"/>
              </a:rPr>
            </a:br>
            <a:endParaRPr lang="de-AT" sz="4400" b="1" dirty="0">
              <a:latin typeface="+mn-lt"/>
            </a:endParaRPr>
          </a:p>
        </p:txBody>
      </p:sp>
      <p:pic>
        <p:nvPicPr>
          <p:cNvPr id="2" name="Grafik 3">
            <a:extLst>
              <a:ext uri="{FF2B5EF4-FFF2-40B4-BE49-F238E27FC236}">
                <a16:creationId xmlns:a16="http://schemas.microsoft.com/office/drawing/2014/main" id="{417D007B-827C-0C08-4EA0-17F58CB407D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8" r="17723" b="4600"/>
          <a:stretch/>
        </p:blipFill>
        <p:spPr>
          <a:xfrm>
            <a:off x="5388268" y="2448870"/>
            <a:ext cx="6803732" cy="439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337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Způsobilost výdajů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B46A2C84-37FA-8A18-198A-A4AE9EEB18BD}"/>
              </a:ext>
            </a:extLst>
          </p:cNvPr>
          <p:cNvSpPr txBox="1"/>
          <p:nvPr/>
        </p:nvSpPr>
        <p:spPr>
          <a:xfrm>
            <a:off x="304047" y="1262276"/>
            <a:ext cx="11120846" cy="511486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SPOLEČNÁ PRAVIDLA ZPŮSOBILOSTI,</a:t>
            </a:r>
            <a:r>
              <a:rPr lang="cs-CZ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od 22.8.2024 – 5. verze!!!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Způsobilé výdaje od </a:t>
            </a:r>
            <a:r>
              <a:rPr lang="cs-CZ" sz="2400" b="1" dirty="0"/>
              <a:t>1.1.2021</a:t>
            </a:r>
            <a:r>
              <a:rPr lang="cs-CZ" sz="2400" dirty="0"/>
              <a:t>,</a:t>
            </a:r>
            <a:r>
              <a:rPr lang="cs-CZ" sz="2400" b="1" dirty="0"/>
              <a:t> </a:t>
            </a:r>
            <a:r>
              <a:rPr lang="cs-CZ" sz="2400" dirty="0"/>
              <a:t>konec realizace projektů do </a:t>
            </a:r>
            <a:r>
              <a:rPr lang="cs-CZ" sz="2400" b="1" dirty="0"/>
              <a:t>31.12.2028</a:t>
            </a:r>
            <a:r>
              <a:rPr lang="cs-CZ" sz="2400" dirty="0"/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Výdaje projektu jsou způsobilé </a:t>
            </a:r>
            <a:r>
              <a:rPr lang="cs-CZ" sz="2400" b="1" dirty="0"/>
              <a:t>od data zahájení realizace </a:t>
            </a:r>
            <a:r>
              <a:rPr lang="cs-CZ" sz="2400" dirty="0"/>
              <a:t>projektu uvedeného ve Smlouvě (toto datum nesmí předcházet datu podání projektové žádosti).</a:t>
            </a:r>
            <a:endParaRPr lang="cs-CZ" sz="2400" i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 projektů zahrnujících stavební práce jsou externí </a:t>
            </a:r>
            <a:r>
              <a:rPr lang="cs-CZ" sz="2400" b="1" dirty="0"/>
              <a:t>výdaje na přípravu </a:t>
            </a:r>
            <a:r>
              <a:rPr lang="cs-CZ" sz="2400" dirty="0"/>
              <a:t>potřebné stavební dokumentace a získání stavebního povolení způsobilé </a:t>
            </a:r>
            <a:r>
              <a:rPr lang="cs-CZ" sz="2400" b="1" dirty="0"/>
              <a:t>před datem uvedeným ve Smlouvě</a:t>
            </a:r>
            <a:r>
              <a:rPr lang="cs-CZ" sz="2400" dirty="0"/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Jednorázová částka na přípravu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b="1" dirty="0"/>
              <a:t>6200 EUR </a:t>
            </a:r>
            <a:r>
              <a:rPr lang="cs-CZ" sz="2400" dirty="0"/>
              <a:t>(4960 eur EFRR) v rozpočtu Vedoucího partnera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cs-CZ" sz="2400" dirty="0"/>
              <a:t>Nárok vzniká automaticky schválením projektu MV – KONZULTUJTE!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Příjmy</a:t>
            </a:r>
            <a:r>
              <a:rPr lang="cs-CZ" sz="2400" dirty="0"/>
              <a:t> vzniklé v průběhu realizace a po ukončení projektu </a:t>
            </a:r>
            <a:r>
              <a:rPr lang="cs-CZ" sz="2400" b="1" dirty="0"/>
              <a:t>nemusí být evidovány ani vykazovány</a:t>
            </a:r>
            <a:r>
              <a:rPr lang="cs-CZ" sz="2400" dirty="0"/>
              <a:t>. </a:t>
            </a:r>
          </a:p>
          <a:p>
            <a:pPr marL="0" lvl="8"/>
            <a:endParaRPr lang="cs-CZ" altLang="cs-CZ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8" indent="0">
              <a:buNone/>
            </a:pPr>
            <a:endParaRPr lang="cs-CZ" altLang="cs-CZ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i="1" dirty="0"/>
          </a:p>
          <a:p>
            <a:pPr algn="just"/>
            <a:endParaRPr lang="cs-CZ" sz="2400" i="1" dirty="0">
              <a:effectLst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62420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/>
              <a:t>Termíny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4" name="TextovéPole 3">
            <a:extLst>
              <a:ext uri="{FF2B5EF4-FFF2-40B4-BE49-F238E27FC236}">
                <a16:creationId xmlns:a16="http://schemas.microsoft.com/office/drawing/2014/main" id="{D2AE84A5-150F-7F75-62E6-CA447579675A}"/>
              </a:ext>
            </a:extLst>
          </p:cNvPr>
          <p:cNvSpPr txBox="1"/>
          <p:nvPr/>
        </p:nvSpPr>
        <p:spPr>
          <a:xfrm>
            <a:off x="353084" y="1203841"/>
            <a:ext cx="1175523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Termín pro podávání projektových žádostí: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28.3.2025 – do 14:00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Monitorovací výbor: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23.-24.9.2025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Termín pro podávání projektových žádostí: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30.9.2025 – do 14:00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Monitorovací výbor: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10.-11.3.2026</a:t>
            </a:r>
            <a:endParaRPr lang="cs-CZ" sz="28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25425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86590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/>
              <a:t>Kontaktní místa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graphicFrame>
        <p:nvGraphicFramePr>
          <p:cNvPr id="2" name="Tabelle 19">
            <a:extLst>
              <a:ext uri="{FF2B5EF4-FFF2-40B4-BE49-F238E27FC236}">
                <a16:creationId xmlns:a16="http://schemas.microsoft.com/office/drawing/2014/main" id="{4CDA65A5-5F82-BA87-1EAD-3E0FADBC5655}"/>
              </a:ext>
            </a:extLst>
          </p:cNvPr>
          <p:cNvGraphicFramePr>
            <a:graphicFrameLocks noGrp="1"/>
          </p:cNvGraphicFramePr>
          <p:nvPr/>
        </p:nvGraphicFramePr>
        <p:xfrm>
          <a:off x="220776" y="1238345"/>
          <a:ext cx="4043315" cy="55700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097">
                  <a:extLst>
                    <a:ext uri="{9D8B030D-6E8A-4147-A177-3AD203B41FA5}">
                      <a16:colId xmlns:a16="http://schemas.microsoft.com/office/drawing/2014/main" val="2580782523"/>
                    </a:ext>
                  </a:extLst>
                </a:gridCol>
                <a:gridCol w="3723218">
                  <a:extLst>
                    <a:ext uri="{9D8B030D-6E8A-4147-A177-3AD203B41FA5}">
                      <a16:colId xmlns:a16="http://schemas.microsoft.com/office/drawing/2014/main" val="65360264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b="1" i="1" dirty="0"/>
                        <a:t>Vaše kontaktní místa</a:t>
                      </a:r>
                      <a:r>
                        <a:rPr lang="de-AT" b="1" i="1" dirty="0"/>
                        <a:t>:</a:t>
                      </a:r>
                    </a:p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455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A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Regionální subjekty</a:t>
                      </a:r>
                    </a:p>
                    <a:p>
                      <a:pPr lvl="0"/>
                      <a:r>
                        <a:rPr lang="cs-CZ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Vanda Pánková  </a:t>
                      </a:r>
                    </a:p>
                    <a:p>
                      <a:pPr lvl="0"/>
                      <a:r>
                        <a:rPr lang="cs-CZ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pankova@kraj-jihocesky.cz  </a:t>
                      </a:r>
                    </a:p>
                    <a:p>
                      <a:pPr lvl="0"/>
                      <a:r>
                        <a:rPr lang="cs-CZ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tel.:  +420 386 720 162  </a:t>
                      </a:r>
                    </a:p>
                    <a:p>
                      <a:pPr lvl="0"/>
                      <a:endParaRPr lang="cs-CZ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  <a:p>
                      <a:pPr lvl="0"/>
                      <a:r>
                        <a:rPr lang="cs-CZ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Jitka Hrodějová </a:t>
                      </a:r>
                    </a:p>
                    <a:p>
                      <a:pPr lvl="0"/>
                      <a:r>
                        <a:rPr lang="cs-CZ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hrodejova@kraj-jihocesky.cz </a:t>
                      </a:r>
                    </a:p>
                    <a:p>
                      <a:pPr lvl="0"/>
                      <a:r>
                        <a:rPr lang="cs-CZ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tel.: +420 386 720 215</a:t>
                      </a:r>
                    </a:p>
                    <a:p>
                      <a:pPr lvl="0"/>
                      <a:endParaRPr lang="en-US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lvl="0"/>
                      <a:r>
                        <a:rPr lang="cs-CZ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Blanka Douchová</a:t>
                      </a:r>
                    </a:p>
                    <a:p>
                      <a:pPr lvl="0"/>
                      <a:r>
                        <a:rPr lang="cs-CZ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douchova@kraj-jihocesky.cz</a:t>
                      </a:r>
                    </a:p>
                    <a:p>
                      <a:pPr lvl="0"/>
                      <a:r>
                        <a:rPr lang="cs-CZ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tel.: +420 386 720 384</a:t>
                      </a:r>
                    </a:p>
                    <a:p>
                      <a:endParaRPr lang="de-A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780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baseline="0" dirty="0"/>
                        <a:t>  </a:t>
                      </a:r>
                      <a:r>
                        <a:rPr lang="cs-CZ" b="1" i="1" baseline="0" dirty="0"/>
                        <a:t>Společný sekretariát</a:t>
                      </a:r>
                      <a:r>
                        <a:rPr lang="cs-CZ" b="1" baseline="0" dirty="0"/>
                        <a:t>  </a:t>
                      </a:r>
                      <a:r>
                        <a:rPr lang="de-AT" b="1" baseline="0" dirty="0"/>
                        <a:t>&amp;</a:t>
                      </a:r>
                      <a:r>
                        <a:rPr lang="cs-CZ" b="1" baseline="0" dirty="0"/>
                        <a:t>  </a:t>
                      </a:r>
                      <a:r>
                        <a:rPr lang="cs-CZ" b="1" i="1" baseline="0" dirty="0"/>
                        <a:t>Řídicí orgán</a:t>
                      </a:r>
                      <a:endParaRPr lang="de-AT" b="1" i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2167006"/>
                  </a:ext>
                </a:extLst>
              </a:tr>
              <a:tr h="901557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  </a:t>
                      </a:r>
                      <a:r>
                        <a:rPr lang="cs-CZ" b="1" i="1" dirty="0"/>
                        <a:t>Národní orgán ČR</a:t>
                      </a:r>
                      <a:endParaRPr lang="de-AT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22724"/>
                  </a:ext>
                </a:extLst>
              </a:tr>
            </a:tbl>
          </a:graphicData>
        </a:graphic>
      </p:graphicFrame>
      <p:sp>
        <p:nvSpPr>
          <p:cNvPr id="4" name="Ellipse 9">
            <a:extLst>
              <a:ext uri="{FF2B5EF4-FFF2-40B4-BE49-F238E27FC236}">
                <a16:creationId xmlns:a16="http://schemas.microsoft.com/office/drawing/2014/main" id="{A81868EF-3D6B-CCBB-C9D8-E2D5ACEEB154}"/>
              </a:ext>
            </a:extLst>
          </p:cNvPr>
          <p:cNvSpPr/>
          <p:nvPr/>
        </p:nvSpPr>
        <p:spPr>
          <a:xfrm>
            <a:off x="267821" y="1960190"/>
            <a:ext cx="288000" cy="288000"/>
          </a:xfrm>
          <a:prstGeom prst="ellipse">
            <a:avLst/>
          </a:prstGeom>
          <a:solidFill>
            <a:srgbClr val="D30312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E352EFE-2DD2-2DDD-E026-C0ADD9693927}"/>
              </a:ext>
            </a:extLst>
          </p:cNvPr>
          <p:cNvSpPr/>
          <p:nvPr/>
        </p:nvSpPr>
        <p:spPr>
          <a:xfrm>
            <a:off x="220774" y="5619655"/>
            <a:ext cx="288000" cy="288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6" name="Ellipse 14">
            <a:extLst>
              <a:ext uri="{FF2B5EF4-FFF2-40B4-BE49-F238E27FC236}">
                <a16:creationId xmlns:a16="http://schemas.microsoft.com/office/drawing/2014/main" id="{5F50DB90-9FAE-C6ED-1787-F7C87F25F571}"/>
              </a:ext>
            </a:extLst>
          </p:cNvPr>
          <p:cNvSpPr/>
          <p:nvPr/>
        </p:nvSpPr>
        <p:spPr>
          <a:xfrm>
            <a:off x="220774" y="6141529"/>
            <a:ext cx="288000" cy="288000"/>
          </a:xfrm>
          <a:prstGeom prst="ellipse">
            <a:avLst/>
          </a:prstGeom>
          <a:solidFill>
            <a:srgbClr val="FFC000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0724055-4579-F606-9CCB-5ADAE699B8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64091" y="1203841"/>
            <a:ext cx="6706536" cy="408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167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id="{D4F8D02B-FA63-9ED8-1AA1-878FA46B0E1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37940" y="1338915"/>
            <a:ext cx="1224000" cy="5256000"/>
            <a:chOff x="218690" y="1860788"/>
            <a:chExt cx="685731" cy="2909634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1860788"/>
              <a:ext cx="685730" cy="648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2614666"/>
              <a:ext cx="683423" cy="648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3368544"/>
              <a:ext cx="683423" cy="648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0" y="4122422"/>
              <a:ext cx="683423" cy="648000"/>
            </a:xfrm>
            <a:prstGeom prst="rect">
              <a:avLst/>
            </a:prstGeom>
          </p:spPr>
        </p:pic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39162977-8938-1744-D60E-00FD64735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874" y="1416312"/>
            <a:ext cx="9821056" cy="894842"/>
          </a:xfrm>
        </p:spPr>
        <p:txBody>
          <a:bodyPr>
            <a:normAutofit/>
          </a:bodyPr>
          <a:lstStyle/>
          <a:p>
            <a:r>
              <a:rPr lang="cs-CZ" sz="4400" b="1" dirty="0">
                <a:latin typeface="+mn-lt"/>
              </a:rPr>
              <a:t>   Děkujeme za pozornost</a:t>
            </a:r>
            <a:endParaRPr lang="de-AT" sz="4400" b="1" dirty="0">
              <a:latin typeface="+mn-lt"/>
            </a:endParaRPr>
          </a:p>
        </p:txBody>
      </p:sp>
      <p:sp>
        <p:nvSpPr>
          <p:cNvPr id="16" name="Untertitel 4">
            <a:extLst>
              <a:ext uri="{FF2B5EF4-FFF2-40B4-BE49-F238E27FC236}">
                <a16:creationId xmlns:a16="http://schemas.microsoft.com/office/drawing/2014/main" id="{12ACD62A-896B-E019-4FB5-245A647D2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820" y="2700730"/>
            <a:ext cx="5279061" cy="3112929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Těšíme se na spolupráci!</a:t>
            </a:r>
            <a:endParaRPr lang="de-DE" sz="1800" dirty="0"/>
          </a:p>
          <a:p>
            <a:pPr algn="l"/>
            <a:endParaRPr lang="cs-CZ" sz="1800" dirty="0"/>
          </a:p>
          <a:p>
            <a:pPr algn="l"/>
            <a:endParaRPr lang="cs-CZ" sz="1800"/>
          </a:p>
          <a:p>
            <a:pPr algn="l"/>
            <a:r>
              <a:rPr lang="cs-CZ" sz="1800"/>
              <a:t>Společný </a:t>
            </a:r>
            <a:r>
              <a:rPr lang="cs-CZ" sz="1800" dirty="0"/>
              <a:t>sekretariát</a:t>
            </a:r>
          </a:p>
          <a:p>
            <a:pPr algn="l"/>
            <a:r>
              <a:rPr lang="cs-CZ" sz="1800" b="1" i="1" dirty="0"/>
              <a:t>Radim Herčík</a:t>
            </a:r>
          </a:p>
          <a:p>
            <a:pPr algn="l"/>
            <a:r>
              <a:rPr lang="cs-CZ" sz="1800" b="1" i="1" dirty="0"/>
              <a:t>Marta Vodičková</a:t>
            </a:r>
            <a:endParaRPr lang="de-AT" sz="1800" b="1" i="1" dirty="0"/>
          </a:p>
        </p:txBody>
      </p:sp>
      <p:pic>
        <p:nvPicPr>
          <p:cNvPr id="18" name="Grafik 3">
            <a:extLst>
              <a:ext uri="{FF2B5EF4-FFF2-40B4-BE49-F238E27FC236}">
                <a16:creationId xmlns:a16="http://schemas.microsoft.com/office/drawing/2014/main" id="{A7E5A2A3-E619-BE3D-0945-B1D0A02DE59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8" r="17723" b="4600"/>
          <a:stretch/>
        </p:blipFill>
        <p:spPr>
          <a:xfrm>
            <a:off x="5172000" y="2277998"/>
            <a:ext cx="7020000" cy="453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160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Nezpůsobilé výdaje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B46A2C84-37FA-8A18-198A-A4AE9EEB18BD}"/>
              </a:ext>
            </a:extLst>
          </p:cNvPr>
          <p:cNvSpPr txBox="1"/>
          <p:nvPr/>
        </p:nvSpPr>
        <p:spPr>
          <a:xfrm>
            <a:off x="304047" y="1262276"/>
            <a:ext cx="11120846" cy="511486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Nezpůsobilé výdaje</a:t>
            </a:r>
            <a:r>
              <a:rPr lang="cs-CZ" sz="2400" b="1" dirty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sz="2400" dirty="0"/>
              <a:t>pokuty, finanční sankce a výdaje na právní a soudní spory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sz="2400" dirty="0"/>
              <a:t>náklady spojené s kolísáním směnných kurzů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sz="2400" dirty="0"/>
              <a:t>nákup a odpisy motorových vozidel s výjimkou těch vozidel, která mají speciální využití a jsou nezbytná pro naplnění účelu projektu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sz="2400" dirty="0"/>
              <a:t>výdaje na alkoholické nápoje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sz="2400" dirty="0"/>
              <a:t>náklady na jídlo a pití (catering) v rámci hybridních a prezenčních interních setkání projektových partnerů…</a:t>
            </a:r>
          </a:p>
          <a:p>
            <a:pPr marL="0" lvl="8"/>
            <a:endParaRPr lang="cs-CZ" altLang="cs-CZ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8" indent="0">
              <a:buNone/>
            </a:pPr>
            <a:endParaRPr lang="cs-CZ" altLang="cs-CZ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V programu </a:t>
            </a:r>
            <a:r>
              <a:rPr lang="cs-CZ" sz="2400" b="1" dirty="0"/>
              <a:t>není přípustné</a:t>
            </a:r>
            <a:r>
              <a:rPr lang="cs-CZ" sz="2400" dirty="0"/>
              <a:t>, aby projektoví partneři (včetně strategických partnerů) byli sobě navzájem dodavateli.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i="1" dirty="0"/>
          </a:p>
          <a:p>
            <a:pPr algn="just"/>
            <a:endParaRPr lang="cs-CZ" sz="2400" i="1" dirty="0">
              <a:effectLst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968836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Zjednodušené metody vykazování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8E77B48-F626-248A-1B20-4CC350C37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55971"/>
              </p:ext>
            </p:extLst>
          </p:nvPr>
        </p:nvGraphicFramePr>
        <p:xfrm>
          <a:off x="330265" y="1305348"/>
          <a:ext cx="11262905" cy="4669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0810">
                  <a:extLst>
                    <a:ext uri="{9D8B030D-6E8A-4147-A177-3AD203B41FA5}">
                      <a16:colId xmlns:a16="http://schemas.microsoft.com/office/drawing/2014/main" val="2169218495"/>
                    </a:ext>
                  </a:extLst>
                </a:gridCol>
                <a:gridCol w="3051589">
                  <a:extLst>
                    <a:ext uri="{9D8B030D-6E8A-4147-A177-3AD203B41FA5}">
                      <a16:colId xmlns:a16="http://schemas.microsoft.com/office/drawing/2014/main" val="6634276"/>
                    </a:ext>
                  </a:extLst>
                </a:gridCol>
                <a:gridCol w="2306087">
                  <a:extLst>
                    <a:ext uri="{9D8B030D-6E8A-4147-A177-3AD203B41FA5}">
                      <a16:colId xmlns:a16="http://schemas.microsoft.com/office/drawing/2014/main" val="3465095320"/>
                    </a:ext>
                  </a:extLst>
                </a:gridCol>
                <a:gridCol w="1222624">
                  <a:extLst>
                    <a:ext uri="{9D8B030D-6E8A-4147-A177-3AD203B41FA5}">
                      <a16:colId xmlns:a16="http://schemas.microsoft.com/office/drawing/2014/main" val="3964447714"/>
                    </a:ext>
                  </a:extLst>
                </a:gridCol>
                <a:gridCol w="1501795">
                  <a:extLst>
                    <a:ext uri="{9D8B030D-6E8A-4147-A177-3AD203B41FA5}">
                      <a16:colId xmlns:a16="http://schemas.microsoft.com/office/drawing/2014/main" val="4100361764"/>
                    </a:ext>
                  </a:extLst>
                </a:gridCol>
              </a:tblGrid>
              <a:tr h="6060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dirty="0">
                          <a:effectLst/>
                          <a:latin typeface="+mn-lt"/>
                        </a:rPr>
                        <a:t> </a:t>
                      </a:r>
                      <a:endParaRPr lang="cs-CZ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effectLst/>
                          <a:latin typeface="+mn-lt"/>
                        </a:rPr>
                        <a:t>Standardní jednotkové náklady</a:t>
                      </a:r>
                      <a:endParaRPr lang="cs-CZ" sz="16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effectLst/>
                          <a:latin typeface="+mn-lt"/>
                        </a:rPr>
                        <a:t>Paušální sazby </a:t>
                      </a:r>
                      <a:endParaRPr lang="cs-CZ" sz="16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effectLst/>
                          <a:latin typeface="+mn-lt"/>
                        </a:rPr>
                        <a:t>Skutečné náklady</a:t>
                      </a:r>
                      <a:endParaRPr lang="cs-CZ" sz="16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extLst>
                  <a:ext uri="{0D108BD9-81ED-4DB2-BD59-A6C34878D82A}">
                    <a16:rowId xmlns:a16="http://schemas.microsoft.com/office/drawing/2014/main" val="58289972"/>
                  </a:ext>
                </a:extLst>
              </a:tr>
              <a:tr h="685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i="0" dirty="0">
                          <a:effectLst/>
                          <a:latin typeface="+mn-lt"/>
                        </a:rPr>
                        <a:t>Náklady na zaměstnance</a:t>
                      </a:r>
                      <a:endParaRPr lang="cs-CZ" sz="20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standardní a 2 zvláštní výkonnostní skupiny</a:t>
                      </a: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20 %, resp. 4 % přímých nákladů</a:t>
                      </a:r>
                    </a:p>
                  </a:txBody>
                  <a:tcPr marL="53071" marR="530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x</a:t>
                      </a:r>
                      <a:endParaRPr lang="cs-CZ" sz="16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x</a:t>
                      </a:r>
                      <a:endParaRPr lang="cs-CZ" sz="16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extLst>
                  <a:ext uri="{0D108BD9-81ED-4DB2-BD59-A6C34878D82A}">
                    <a16:rowId xmlns:a16="http://schemas.microsoft.com/office/drawing/2014/main" val="369089491"/>
                  </a:ext>
                </a:extLst>
              </a:tr>
              <a:tr h="722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i="0" dirty="0">
                          <a:effectLst/>
                          <a:latin typeface="+mn-lt"/>
                        </a:rPr>
                        <a:t>Kancelářské a </a:t>
                      </a:r>
                      <a:r>
                        <a:rPr lang="cs-CZ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administrativní</a:t>
                      </a:r>
                      <a:r>
                        <a:rPr lang="cs-CZ" sz="2000" i="0" dirty="0">
                          <a:effectLst/>
                          <a:latin typeface="+mn-lt"/>
                        </a:rPr>
                        <a:t> náklady</a:t>
                      </a:r>
                      <a:endParaRPr lang="cs-CZ" sz="2000" b="1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x</a:t>
                      </a:r>
                      <a:endParaRPr lang="cs-CZ" sz="16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15 % způsobilých nákladů na zaměstnance</a:t>
                      </a:r>
                    </a:p>
                  </a:txBody>
                  <a:tcPr marL="53071" marR="53071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40 % způsobilých nákladů na zaměstnance</a:t>
                      </a:r>
                      <a:endParaRPr lang="cs-CZ" sz="1600" i="0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71" marR="530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x</a:t>
                      </a:r>
                      <a:endParaRPr lang="cs-CZ" sz="16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extLst>
                  <a:ext uri="{0D108BD9-81ED-4DB2-BD59-A6C34878D82A}">
                    <a16:rowId xmlns:a16="http://schemas.microsoft.com/office/drawing/2014/main" val="1363128964"/>
                  </a:ext>
                </a:extLst>
              </a:tr>
              <a:tr h="7603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</a:t>
                      </a:r>
                      <a:r>
                        <a:rPr lang="cs-CZ" sz="2000" i="0" dirty="0">
                          <a:effectLst/>
                          <a:latin typeface="+mn-lt"/>
                        </a:rPr>
                        <a:t>klady na cestování a </a:t>
                      </a:r>
                      <a:r>
                        <a:rPr lang="cs-CZ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ubytování</a:t>
                      </a: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x</a:t>
                      </a:r>
                      <a:endParaRPr lang="cs-CZ" sz="16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6 % způsobilých nákladů na zaměstnance</a:t>
                      </a:r>
                    </a:p>
                  </a:txBody>
                  <a:tcPr marL="53071" marR="53071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ebdings" panose="05030102010509060703" pitchFamily="18" charset="2"/>
                        </a:rPr>
                        <a:t>x</a:t>
                      </a:r>
                      <a:endParaRPr lang="cs-CZ" sz="16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extLst>
                  <a:ext uri="{0D108BD9-81ED-4DB2-BD59-A6C34878D82A}">
                    <a16:rowId xmlns:a16="http://schemas.microsoft.com/office/drawing/2014/main" val="3976494259"/>
                  </a:ext>
                </a:extLst>
              </a:tr>
              <a:tr h="684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</a:t>
                      </a:r>
                      <a:r>
                        <a:rPr lang="cs-CZ" sz="2000" i="0" dirty="0">
                          <a:effectLst/>
                          <a:latin typeface="+mn-lt"/>
                        </a:rPr>
                        <a:t>klady na externí odborné poradenství a služb</a:t>
                      </a:r>
                      <a:r>
                        <a:rPr lang="cs-CZ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x</a:t>
                      </a:r>
                      <a:endParaRPr lang="cs-CZ" sz="13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x</a:t>
                      </a:r>
                      <a:endParaRPr lang="cs-CZ" sz="1300" i="0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71" marR="53071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i="0" dirty="0">
                          <a:solidFill>
                            <a:schemeClr val="accent6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</a:t>
                      </a:r>
                      <a:endParaRPr lang="cs-CZ" sz="13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extLst>
                  <a:ext uri="{0D108BD9-81ED-4DB2-BD59-A6C34878D82A}">
                    <a16:rowId xmlns:a16="http://schemas.microsoft.com/office/drawing/2014/main" val="1573763365"/>
                  </a:ext>
                </a:extLst>
              </a:tr>
              <a:tr h="573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i="0" dirty="0">
                          <a:effectLst/>
                          <a:latin typeface="+mn-lt"/>
                        </a:rPr>
                        <a:t>Náklady na vybavení</a:t>
                      </a:r>
                      <a:endParaRPr lang="cs-CZ" sz="2000" b="1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>
                          <a:solidFill>
                            <a:srgbClr val="FF0000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x</a:t>
                      </a:r>
                      <a:endParaRPr lang="cs-CZ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x</a:t>
                      </a:r>
                      <a:endParaRPr lang="cs-CZ" sz="1300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71" marR="53071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dirty="0">
                          <a:solidFill>
                            <a:schemeClr val="accent6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</a:t>
                      </a:r>
                      <a:endParaRPr lang="cs-CZ" sz="1300" dirty="0">
                        <a:solidFill>
                          <a:schemeClr val="accent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extLst>
                  <a:ext uri="{0D108BD9-81ED-4DB2-BD59-A6C34878D82A}">
                    <a16:rowId xmlns:a16="http://schemas.microsoft.com/office/drawing/2014/main" val="1005171344"/>
                  </a:ext>
                </a:extLst>
              </a:tr>
              <a:tr h="499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Náklady na infrastrukturu a stavební práce</a:t>
                      </a:r>
                      <a:endParaRPr lang="cs-CZ" sz="20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x</a:t>
                      </a:r>
                      <a:endParaRPr lang="cs-CZ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x</a:t>
                      </a:r>
                      <a:endParaRPr lang="cs-CZ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dirty="0">
                          <a:solidFill>
                            <a:schemeClr val="accent6"/>
                          </a:solidFill>
                          <a:effectLst/>
                          <a:latin typeface="+mn-lt"/>
                          <a:sym typeface="Webdings" panose="05030102010509060703" pitchFamily="18" charset="2"/>
                        </a:rPr>
                        <a:t></a:t>
                      </a:r>
                      <a:endParaRPr lang="cs-CZ" sz="1300" dirty="0">
                        <a:solidFill>
                          <a:schemeClr val="accent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071" marR="53071" marT="0" marB="0" anchor="ctr"/>
                </a:tc>
                <a:extLst>
                  <a:ext uri="{0D108BD9-81ED-4DB2-BD59-A6C34878D82A}">
                    <a16:rowId xmlns:a16="http://schemas.microsoft.com/office/drawing/2014/main" val="2943879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504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Kategorie nákladů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16352B6F-5404-174B-BB11-65557BFE305D}"/>
              </a:ext>
            </a:extLst>
          </p:cNvPr>
          <p:cNvSpPr txBox="1"/>
          <p:nvPr/>
        </p:nvSpPr>
        <p:spPr>
          <a:xfrm>
            <a:off x="304048" y="1353850"/>
            <a:ext cx="11120846" cy="511486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285750" indent="-285750" algn="just" font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Náklady na zaměstnance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Paušál 20 % nebo </a:t>
            </a:r>
            <a:r>
              <a:rPr lang="cs-CZ" sz="2400" dirty="0">
                <a:solidFill>
                  <a:srgbClr val="FF0000"/>
                </a:solidFill>
              </a:rPr>
              <a:t>4 % </a:t>
            </a:r>
            <a:r>
              <a:rPr lang="cs-CZ" sz="2400" dirty="0"/>
              <a:t>způsobilých přímých nákladů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Jednotkové náklady – výkonnostní skupiny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i="0" dirty="0">
                <a:solidFill>
                  <a:srgbClr val="FF0000"/>
                </a:solidFill>
                <a:effectLst/>
                <a:latin typeface="+mn-lt"/>
              </a:rPr>
              <a:t>Nelze vykazovat na základě skutečných výdajů</a:t>
            </a:r>
          </a:p>
          <a:p>
            <a:pPr lvl="1" algn="just" fontAlgn="ctr">
              <a:lnSpc>
                <a:spcPct val="107000"/>
              </a:lnSpc>
              <a:spcAft>
                <a:spcPts val="800"/>
              </a:spcAft>
            </a:pPr>
            <a:endParaRPr lang="cs-CZ" sz="2400" i="0" dirty="0">
              <a:effectLst/>
              <a:latin typeface="+mn-lt"/>
            </a:endParaRPr>
          </a:p>
          <a:p>
            <a:pPr marL="285750" indent="-285750" algn="just" font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Kancelářské a administrativní náklady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Paušál 15 % způsobilých nákladů na zaměstnance nebo </a:t>
            </a:r>
            <a:r>
              <a:rPr lang="cs-CZ" sz="2400" dirty="0">
                <a:solidFill>
                  <a:srgbClr val="FF0000"/>
                </a:solidFill>
              </a:rPr>
              <a:t>paušální sazba na krytí zbývajících způsobilých nákladů</a:t>
            </a:r>
            <a:endParaRPr lang="cs-CZ" sz="2400" dirty="0"/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i="1" dirty="0"/>
              <a:t>nájem kancelářských prostor; pojištění a daně související s budovami; veřejné služby (např. elektřina, topení, voda); kancelářské potřeby; účetnictví; archivy; údržba… </a:t>
            </a:r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456886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Kategorie nákladů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16352B6F-5404-174B-BB11-65557BFE305D}"/>
              </a:ext>
            </a:extLst>
          </p:cNvPr>
          <p:cNvSpPr txBox="1"/>
          <p:nvPr/>
        </p:nvSpPr>
        <p:spPr>
          <a:xfrm>
            <a:off x="304048" y="1353850"/>
            <a:ext cx="11120846" cy="511486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285750" indent="-285750" algn="just" font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Náklady na cestování a ubytování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FF0000"/>
                </a:solidFill>
              </a:rPr>
              <a:t>Paušál 6 % způsobilých nákladů na zaměstnance</a:t>
            </a:r>
            <a:r>
              <a:rPr lang="cs-CZ" sz="2400" dirty="0"/>
              <a:t> nebo </a:t>
            </a:r>
            <a:r>
              <a:rPr lang="cs-CZ" sz="2400" dirty="0">
                <a:solidFill>
                  <a:srgbClr val="FF0000"/>
                </a:solidFill>
              </a:rPr>
              <a:t>paušální sazba na krytí zbývajících způsobilých nákladů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i="1" dirty="0"/>
              <a:t>náklady na cestování (např. letenky, jízdenky, cestovní pojištění a pojištění motorového vozidla, pohonné hmoty); náklady na stravu; náklady na ubytování; poplatky za víza; denní příspěvky (diety)...</a:t>
            </a:r>
          </a:p>
          <a:p>
            <a:pPr marL="285750" indent="-285750" algn="just" font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Náklady na externí odborné poradenství a služby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 skutečné náklady nebo </a:t>
            </a:r>
            <a:r>
              <a:rPr lang="cs-CZ" sz="2400" dirty="0">
                <a:solidFill>
                  <a:srgbClr val="FF0000"/>
                </a:solidFill>
              </a:rPr>
              <a:t>paušální sazba na krytí zbývajících způsobilých nákladů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i="1" dirty="0"/>
              <a:t>studie nebo šetření (např. strategie, konstrukční výkresy, příručky); odborná příprava;  překlady; vývoj, úpravy a aktualizace systémů informačních technologií a internetových stránek; propagace, komunikace, publicita, propagační předměty a činnosti nebo informování v souvislosti s projektem…</a:t>
            </a:r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014867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42E3B9F-7560-273C-89C9-4B8157304B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00625" y="212471"/>
            <a:ext cx="7107692" cy="99137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Kategorie nákladů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0090C77-E74E-40AA-392A-C18F5237C3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" y="0"/>
            <a:ext cx="4983617" cy="1501165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D3B6405-D35C-74CC-9B2A-8F04CDFB9228}"/>
              </a:ext>
            </a:extLst>
          </p:cNvPr>
          <p:cNvGrpSpPr>
            <a:grpSpLocks/>
          </p:cNvGrpSpPr>
          <p:nvPr/>
        </p:nvGrpSpPr>
        <p:grpSpPr>
          <a:xfrm>
            <a:off x="9372317" y="6105529"/>
            <a:ext cx="2736000" cy="648000"/>
            <a:chOff x="7637405" y="5564554"/>
            <a:chExt cx="3603038" cy="900000"/>
          </a:xfrm>
        </p:grpSpPr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7A05A841-919D-0CB9-3AC1-59F9128AD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7405" y="5564554"/>
              <a:ext cx="903038" cy="900000"/>
            </a:xfrm>
            <a:prstGeom prst="rect">
              <a:avLst/>
            </a:prstGeom>
          </p:spPr>
        </p:pic>
        <p:pic>
          <p:nvPicPr>
            <p:cNvPr id="13" name="Obrázek 12" descr="Obsah obrázku logo&#10;&#10;Popis byl vytvořen automaticky">
              <a:extLst>
                <a:ext uri="{FF2B5EF4-FFF2-40B4-BE49-F238E27FC236}">
                  <a16:creationId xmlns:a16="http://schemas.microsoft.com/office/drawing/2014/main" id="{406C5894-050B-1BB8-E661-A201E99E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0443" y="5564554"/>
              <a:ext cx="900000" cy="900000"/>
            </a:xfrm>
            <a:prstGeom prst="rect">
              <a:avLst/>
            </a:prstGeom>
          </p:spPr>
        </p:pic>
        <p:pic>
          <p:nvPicPr>
            <p:cNvPr id="15" name="Obrázek 14" descr="Obsah obrázku logo&#10;&#10;Popis byl vytvořen automaticky">
              <a:extLst>
                <a:ext uri="{FF2B5EF4-FFF2-40B4-BE49-F238E27FC236}">
                  <a16:creationId xmlns:a16="http://schemas.microsoft.com/office/drawing/2014/main" id="{28866911-0FD6-8FD2-EEE9-C1E9A58C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43" y="5564554"/>
              <a:ext cx="900000" cy="9000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4E423983-3F27-3AC1-F298-EC1E59AE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0443" y="5564554"/>
              <a:ext cx="900000" cy="900000"/>
            </a:xfrm>
            <a:prstGeom prst="rect">
              <a:avLst/>
            </a:prstGeom>
          </p:spPr>
        </p:pic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16352B6F-5404-174B-BB11-65557BFE305D}"/>
              </a:ext>
            </a:extLst>
          </p:cNvPr>
          <p:cNvSpPr txBox="1"/>
          <p:nvPr/>
        </p:nvSpPr>
        <p:spPr>
          <a:xfrm>
            <a:off x="304048" y="1203842"/>
            <a:ext cx="11120846" cy="526487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285750" indent="-285750" algn="just" font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Náklady na vybavení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skutečné náklady nebo </a:t>
            </a:r>
            <a:r>
              <a:rPr lang="cs-CZ" sz="2400" dirty="0">
                <a:solidFill>
                  <a:srgbClr val="FF0000"/>
                </a:solidFill>
              </a:rPr>
              <a:t>paušální sazba na krytí zbývajících způsobilých nákladů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vybavení nebude používáno po celou dobu životnosti pro účely projektu – zvážit pronájem (způsobilost pouze alikvotní části výdajů). 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i="1" dirty="0"/>
              <a:t>kancelářské vybavení; hardware a software informačních technologií; nábytek a vybavení; laboratorní vybavení; stroje a přístroje… </a:t>
            </a:r>
          </a:p>
          <a:p>
            <a:pPr marL="285750" indent="-285750" algn="just" font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Náklady na infrastrukturu a stavební práce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skutečné náklady nebo </a:t>
            </a:r>
            <a:r>
              <a:rPr lang="cs-CZ" sz="2400" dirty="0">
                <a:solidFill>
                  <a:srgbClr val="FF0000"/>
                </a:solidFill>
              </a:rPr>
              <a:t>paušální sazba na krytí zbývajících způsobilých nákladů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výdaje v této kategorii výdajů mohou být vynaloženy pouze v programovém území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u společných částí stavby je způsobilá pouze alikvotní část výdajů.  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400" i="1" dirty="0"/>
              <a:t>stavební povolení; stavební materiál; nákup pozemků staveb (10 %, resp. 15 %)...</a:t>
            </a:r>
          </a:p>
          <a:p>
            <a:pPr marL="800100" lvl="1" indent="-342900" algn="just" font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4640501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minar_zadatele_Jems" id="{FC35A742-2333-49EF-BDFF-0B7FD7EF43AF}" vid="{6E0C7ACE-7337-410D-9CE2-3250E2CF994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Seminar_zadatele_Jems</Template>
  <TotalTime>713</TotalTime>
  <Words>4732</Words>
  <Application>Microsoft Office PowerPoint</Application>
  <PresentationFormat>Širokoúhlá obrazovka</PresentationFormat>
  <Paragraphs>622</Paragraphs>
  <Slides>42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51" baseType="lpstr">
      <vt:lpstr>Arial</vt:lpstr>
      <vt:lpstr>Calibri</vt:lpstr>
      <vt:lpstr>Calibri Light</vt:lpstr>
      <vt:lpstr>Courier New</vt:lpstr>
      <vt:lpstr>Symbol</vt:lpstr>
      <vt:lpstr>Tahoma</vt:lpstr>
      <vt:lpstr>Times New Roman</vt:lpstr>
      <vt:lpstr>Wingdings</vt:lpstr>
      <vt:lpstr>Motiv Office</vt:lpstr>
      <vt:lpstr>Interreg Rakousko – Česko 2021–2027</vt:lpstr>
      <vt:lpstr>Prezentace aplikace PowerPoint</vt:lpstr>
      <vt:lpstr>Kategorie nákladů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Podání projektové žádosti</vt:lpstr>
      <vt:lpstr>Prezentace aplikace PowerPoint</vt:lpstr>
      <vt:lpstr>Prezentace aplikace PowerPoint</vt:lpstr>
      <vt:lpstr>Prezentace aplikace PowerPoint</vt:lpstr>
      <vt:lpstr>Prezentace aplikace PowerPoint</vt:lpstr>
      <vt:lpstr>Jems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Kontrola, hodnocení a schvalování projektové žádosti</vt:lpstr>
      <vt:lpstr>Prezentace aplikace PowerPoint</vt:lpstr>
      <vt:lpstr>Prezentace aplikace PowerPoint</vt:lpstr>
      <vt:lpstr>Prezentace aplikace PowerPoint</vt:lpstr>
      <vt:lpstr> Stav alokace Termíny Kontaktní místa </vt:lpstr>
      <vt:lpstr>Prezentace aplikace PowerPoint</vt:lpstr>
      <vt:lpstr>Prezentace aplikace PowerPoint</vt:lpstr>
      <vt:lpstr>   Děkujeme za pozornost</vt:lpstr>
    </vt:vector>
  </TitlesOfParts>
  <Company>Centrum pro Regionalni rozvoj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Interreg Rakousko – Česko 2021–2027</dc:title>
  <dc:creator>Vodičková Marta</dc:creator>
  <cp:lastModifiedBy>Dvořáková Petra</cp:lastModifiedBy>
  <cp:revision>57</cp:revision>
  <cp:lastPrinted>2024-02-09T09:58:30Z</cp:lastPrinted>
  <dcterms:created xsi:type="dcterms:W3CDTF">2023-04-14T07:31:59Z</dcterms:created>
  <dcterms:modified xsi:type="dcterms:W3CDTF">2025-03-11T06:25:25Z</dcterms:modified>
</cp:coreProperties>
</file>