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61" r:id="rId2"/>
    <p:sldMasterId id="2147483875" r:id="rId3"/>
  </p:sldMasterIdLst>
  <p:notesMasterIdLst>
    <p:notesMasterId r:id="rId33"/>
  </p:notesMasterIdLst>
  <p:handoutMasterIdLst>
    <p:handoutMasterId r:id="rId34"/>
  </p:handoutMasterIdLst>
  <p:sldIdLst>
    <p:sldId id="257" r:id="rId4"/>
    <p:sldId id="262" r:id="rId5"/>
    <p:sldId id="297" r:id="rId6"/>
    <p:sldId id="552" r:id="rId7"/>
    <p:sldId id="551" r:id="rId8"/>
    <p:sldId id="629" r:id="rId9"/>
    <p:sldId id="286" r:id="rId10"/>
    <p:sldId id="630" r:id="rId11"/>
    <p:sldId id="289" r:id="rId12"/>
    <p:sldId id="290" r:id="rId13"/>
    <p:sldId id="632" r:id="rId14"/>
    <p:sldId id="287" r:id="rId15"/>
    <p:sldId id="633" r:id="rId16"/>
    <p:sldId id="291" r:id="rId17"/>
    <p:sldId id="655" r:id="rId18"/>
    <p:sldId id="288" r:id="rId19"/>
    <p:sldId id="635" r:id="rId20"/>
    <p:sldId id="292" r:id="rId21"/>
    <p:sldId id="636" r:id="rId22"/>
    <p:sldId id="556" r:id="rId23"/>
    <p:sldId id="628" r:id="rId24"/>
    <p:sldId id="301" r:id="rId25"/>
    <p:sldId id="653" r:id="rId26"/>
    <p:sldId id="557" r:id="rId27"/>
    <p:sldId id="300" r:id="rId28"/>
    <p:sldId id="654" r:id="rId29"/>
    <p:sldId id="279" r:id="rId30"/>
    <p:sldId id="547" r:id="rId31"/>
    <p:sldId id="546" r:id="rId3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472"/>
    <a:srgbClr val="F1F2D4"/>
    <a:srgbClr val="0033CC"/>
    <a:srgbClr val="003399"/>
    <a:srgbClr val="66FFCC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792" autoAdjust="0"/>
  </p:normalViewPr>
  <p:slideViewPr>
    <p:cSldViewPr snapToGrid="0">
      <p:cViewPr varScale="1">
        <p:scale>
          <a:sx n="78" d="100"/>
          <a:sy n="78" d="100"/>
        </p:scale>
        <p:origin x="86" y="163"/>
      </p:cViewPr>
      <p:guideLst>
        <p:guide orient="horz" pos="2976"/>
        <p:guide pos="3840"/>
      </p:guideLst>
    </p:cSldViewPr>
  </p:slideViewPr>
  <p:outlineViewPr>
    <p:cViewPr>
      <p:scale>
        <a:sx n="33" d="100"/>
        <a:sy n="33" d="100"/>
      </p:scale>
      <p:origin x="0" y="-198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0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6C5FC6-577F-4DB8-AEA2-A88FBFF94A0A}" type="doc">
      <dgm:prSet loTypeId="urn:microsoft.com/office/officeart/2018/2/layout/IconLabelList" loCatId="icon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99E23E8-37E5-47BF-85FC-0D5CE6FF35F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600" dirty="0">
              <a:latin typeface="Neue Haas Grotesk Text Pro" panose="020B0504020202020204" pitchFamily="34" charset="-18"/>
              <a:ea typeface="Tahoma" panose="020B0604030504040204" pitchFamily="34" charset="0"/>
              <a:cs typeface="Tahoma" panose="020B0604030504040204" pitchFamily="34" charset="0"/>
            </a:rPr>
            <a:t>vědeckovýzkumné instituce, firmy (pouze v Prioritě 1)</a:t>
          </a:r>
          <a:endParaRPr lang="en-US" sz="1600" dirty="0">
            <a:latin typeface="Neue Haas Grotesk Text Pro" panose="020B0504020202020204" pitchFamily="34" charset="-18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9F65165-7625-4B0F-B247-EC5D706323F0}" type="parTrans" cxnId="{E26F8BF2-7152-49EE-9BFB-02CAA1700C6C}">
      <dgm:prSet/>
      <dgm:spPr/>
      <dgm:t>
        <a:bodyPr/>
        <a:lstStyle/>
        <a:p>
          <a:endParaRPr lang="en-US"/>
        </a:p>
      </dgm:t>
    </dgm:pt>
    <dgm:pt modelId="{E718C744-FAF4-47F5-AF82-FE714A7AEB8E}" type="sibTrans" cxnId="{E26F8BF2-7152-49EE-9BFB-02CAA1700C6C}">
      <dgm:prSet/>
      <dgm:spPr/>
      <dgm:t>
        <a:bodyPr/>
        <a:lstStyle/>
        <a:p>
          <a:endParaRPr lang="en-US"/>
        </a:p>
      </dgm:t>
    </dgm:pt>
    <dgm:pt modelId="{D0B74D62-2D31-4B3A-AE17-41D1699FE14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600" dirty="0">
              <a:latin typeface="Neue Haas Grotesk Text Pro" panose="020B0504020202020204" pitchFamily="34" charset="-18"/>
              <a:ea typeface="Tahoma" panose="020B0604030504040204" pitchFamily="34" charset="0"/>
              <a:cs typeface="Tahoma" panose="020B0604030504040204" pitchFamily="34" charset="0"/>
            </a:rPr>
            <a:t>školy, vysoké školy a univerzity</a:t>
          </a:r>
          <a:endParaRPr lang="en-US" sz="1600" dirty="0">
            <a:latin typeface="Neue Haas Grotesk Text Pro" panose="020B0504020202020204" pitchFamily="34" charset="-18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4CE044C-B2A3-47EE-A07C-A9B1E9641A4C}" type="parTrans" cxnId="{609F9F63-6C28-4B3D-A188-9B6065091AFB}">
      <dgm:prSet/>
      <dgm:spPr/>
      <dgm:t>
        <a:bodyPr/>
        <a:lstStyle/>
        <a:p>
          <a:endParaRPr lang="en-US"/>
        </a:p>
      </dgm:t>
    </dgm:pt>
    <dgm:pt modelId="{0FD5DA58-FFE8-4896-8362-C76D4889ACBB}" type="sibTrans" cxnId="{609F9F63-6C28-4B3D-A188-9B6065091AFB}">
      <dgm:prSet/>
      <dgm:spPr/>
      <dgm:t>
        <a:bodyPr/>
        <a:lstStyle/>
        <a:p>
          <a:endParaRPr lang="en-US"/>
        </a:p>
      </dgm:t>
    </dgm:pt>
    <dgm:pt modelId="{017842B5-726E-4F75-B961-E6178F89267C}">
      <dgm:prSet custT="1"/>
      <dgm:spPr>
        <a:noFill/>
      </dgm:spPr>
      <dgm:t>
        <a:bodyPr/>
        <a:lstStyle/>
        <a:p>
          <a:pPr>
            <a:lnSpc>
              <a:spcPct val="100000"/>
            </a:lnSpc>
          </a:pPr>
          <a:r>
            <a:rPr lang="cs-CZ" sz="1600" dirty="0">
              <a:latin typeface="Neue Haas Grotesk Text Pro" panose="020B0504020202020204" pitchFamily="34" charset="-18"/>
              <a:ea typeface="Tahoma" panose="020B0604030504040204" pitchFamily="34" charset="0"/>
              <a:cs typeface="Tahoma" panose="020B0604030504040204" pitchFamily="34" charset="0"/>
            </a:rPr>
            <a:t>subjekty veřejné správy (stát, spolková země, kraj, region, obce a jimi zřizované a zakládané organizace a společnosti)</a:t>
          </a:r>
          <a:endParaRPr lang="en-US" sz="1600" dirty="0">
            <a:latin typeface="Neue Haas Grotesk Text Pro" panose="020B0504020202020204" pitchFamily="34" charset="-18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ACE67BF-16B6-4C84-8D91-AEFA0D606121}" type="parTrans" cxnId="{8D7B5F3F-9306-4EE4-BC45-52CD6E738BD7}">
      <dgm:prSet/>
      <dgm:spPr/>
      <dgm:t>
        <a:bodyPr/>
        <a:lstStyle/>
        <a:p>
          <a:endParaRPr lang="en-US"/>
        </a:p>
      </dgm:t>
    </dgm:pt>
    <dgm:pt modelId="{6CB3DC35-BEE7-4275-AA52-DEF286826564}" type="sibTrans" cxnId="{8D7B5F3F-9306-4EE4-BC45-52CD6E738BD7}">
      <dgm:prSet/>
      <dgm:spPr/>
      <dgm:t>
        <a:bodyPr/>
        <a:lstStyle/>
        <a:p>
          <a:endParaRPr lang="en-US"/>
        </a:p>
      </dgm:t>
    </dgm:pt>
    <dgm:pt modelId="{E2DE4AC3-0754-4ED8-ADCD-65DA2099037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600" dirty="0">
              <a:latin typeface="Neue Haas Grotesk Text Pro" panose="020B0504020202020204" pitchFamily="34" charset="-18"/>
              <a:ea typeface="Tahoma" panose="020B0604030504040204" pitchFamily="34" charset="0"/>
              <a:cs typeface="Tahoma" panose="020B0604030504040204" pitchFamily="34" charset="0"/>
            </a:rPr>
            <a:t>neziskové organizace, vč. církví</a:t>
          </a:r>
          <a:endParaRPr lang="en-US" sz="1600" dirty="0">
            <a:latin typeface="Neue Haas Grotesk Text Pro" panose="020B0504020202020204" pitchFamily="34" charset="-18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E846C58-75C4-4283-B9D9-A8278EBB5D3C}" type="parTrans" cxnId="{3454C0C2-D16C-4935-BD96-D32A5101F9FC}">
      <dgm:prSet/>
      <dgm:spPr/>
      <dgm:t>
        <a:bodyPr/>
        <a:lstStyle/>
        <a:p>
          <a:endParaRPr lang="en-US"/>
        </a:p>
      </dgm:t>
    </dgm:pt>
    <dgm:pt modelId="{BEC15BB9-49E8-489B-B05F-E84E4DB925DC}" type="sibTrans" cxnId="{3454C0C2-D16C-4935-BD96-D32A5101F9FC}">
      <dgm:prSet/>
      <dgm:spPr/>
      <dgm:t>
        <a:bodyPr/>
        <a:lstStyle/>
        <a:p>
          <a:endParaRPr lang="en-US"/>
        </a:p>
      </dgm:t>
    </dgm:pt>
    <dgm:pt modelId="{3B37CE3E-02C8-4763-BF2F-8DDCB6064A6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600" dirty="0">
              <a:latin typeface="Neue Haas Grotesk Text Pro" panose="020B0504020202020204" pitchFamily="34" charset="-18"/>
              <a:ea typeface="Tahoma" panose="020B0604030504040204" pitchFamily="34" charset="0"/>
              <a:cs typeface="Tahoma" panose="020B0604030504040204" pitchFamily="34" charset="0"/>
            </a:rPr>
            <a:t>komory a sdružení</a:t>
          </a:r>
          <a:endParaRPr lang="en-US" sz="1600" dirty="0">
            <a:latin typeface="Neue Haas Grotesk Text Pro" panose="020B0504020202020204" pitchFamily="34" charset="-18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5F770AF-AA3C-453F-AD00-8B6C53D61970}" type="parTrans" cxnId="{870B8EF6-2EDB-4077-9EBC-712A2847EF99}">
      <dgm:prSet/>
      <dgm:spPr/>
      <dgm:t>
        <a:bodyPr/>
        <a:lstStyle/>
        <a:p>
          <a:endParaRPr lang="en-US"/>
        </a:p>
      </dgm:t>
    </dgm:pt>
    <dgm:pt modelId="{41F91B59-1013-4383-8FDC-34E1613A3104}" type="sibTrans" cxnId="{870B8EF6-2EDB-4077-9EBC-712A2847EF99}">
      <dgm:prSet/>
      <dgm:spPr/>
      <dgm:t>
        <a:bodyPr/>
        <a:lstStyle/>
        <a:p>
          <a:endParaRPr lang="en-US"/>
        </a:p>
      </dgm:t>
    </dgm:pt>
    <dgm:pt modelId="{743459C6-A4B2-4023-99FA-8B582F2CEF6F}" type="pres">
      <dgm:prSet presAssocID="{D56C5FC6-577F-4DB8-AEA2-A88FBFF94A0A}" presName="root" presStyleCnt="0">
        <dgm:presLayoutVars>
          <dgm:dir/>
          <dgm:resizeHandles val="exact"/>
        </dgm:presLayoutVars>
      </dgm:prSet>
      <dgm:spPr/>
    </dgm:pt>
    <dgm:pt modelId="{778C5A67-9B54-4509-A632-DA6E02E988A6}" type="pres">
      <dgm:prSet presAssocID="{599E23E8-37E5-47BF-85FC-0D5CE6FF35FF}" presName="compNode" presStyleCnt="0"/>
      <dgm:spPr/>
    </dgm:pt>
    <dgm:pt modelId="{6E6354CA-B3B5-4159-8B9F-F74417FF06D5}" type="pres">
      <dgm:prSet presAssocID="{599E23E8-37E5-47BF-85FC-0D5CE6FF35FF}" presName="iconRect" presStyleLbl="node1" presStyleIdx="0" presStyleCnt="5" custLinFactNeighborX="-5430" custLinFactNeighborY="2412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nka"/>
        </a:ext>
      </dgm:extLst>
    </dgm:pt>
    <dgm:pt modelId="{9A250533-4965-4420-B439-62E2C2DB1970}" type="pres">
      <dgm:prSet presAssocID="{599E23E8-37E5-47BF-85FC-0D5CE6FF35FF}" presName="spaceRect" presStyleCnt="0"/>
      <dgm:spPr/>
    </dgm:pt>
    <dgm:pt modelId="{4C6C0907-8AA9-4FCD-997A-5AD94B887038}" type="pres">
      <dgm:prSet presAssocID="{599E23E8-37E5-47BF-85FC-0D5CE6FF35FF}" presName="textRect" presStyleLbl="revTx" presStyleIdx="0" presStyleCnt="5" custScaleX="152763" custScaleY="97624" custLinFactNeighborX="-2444" custLinFactNeighborY="46822">
        <dgm:presLayoutVars>
          <dgm:chMax val="1"/>
          <dgm:chPref val="1"/>
        </dgm:presLayoutVars>
      </dgm:prSet>
      <dgm:spPr/>
    </dgm:pt>
    <dgm:pt modelId="{A3064E61-FF12-4C4A-9385-EC67E18CC823}" type="pres">
      <dgm:prSet presAssocID="{E718C744-FAF4-47F5-AF82-FE714A7AEB8E}" presName="sibTrans" presStyleCnt="0"/>
      <dgm:spPr/>
    </dgm:pt>
    <dgm:pt modelId="{CB3B6B16-EF35-42E7-8C38-C7BFB231929A}" type="pres">
      <dgm:prSet presAssocID="{D0B74D62-2D31-4B3A-AE17-41D1699FE14F}" presName="compNode" presStyleCnt="0"/>
      <dgm:spPr/>
    </dgm:pt>
    <dgm:pt modelId="{5AC043F6-426D-4C45-8F0A-FD328D75090B}" type="pres">
      <dgm:prSet presAssocID="{D0B74D62-2D31-4B3A-AE17-41D1699FE14F}" presName="iconRect" presStyleLbl="node1" presStyleIdx="1" presStyleCnt="5" custLinFactNeighborX="33636" custLinFactNeighborY="2412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Školní budova"/>
        </a:ext>
      </dgm:extLst>
    </dgm:pt>
    <dgm:pt modelId="{4F06DEC0-7C65-42F2-A8B2-AF10C04D6A3C}" type="pres">
      <dgm:prSet presAssocID="{D0B74D62-2D31-4B3A-AE17-41D1699FE14F}" presName="spaceRect" presStyleCnt="0"/>
      <dgm:spPr/>
    </dgm:pt>
    <dgm:pt modelId="{E2266D99-3181-4828-A089-396CD735BE78}" type="pres">
      <dgm:prSet presAssocID="{D0B74D62-2D31-4B3A-AE17-41D1699FE14F}" presName="textRect" presStyleLbl="revTx" presStyleIdx="1" presStyleCnt="5" custLinFactNeighborX="15824" custLinFactNeighborY="39412">
        <dgm:presLayoutVars>
          <dgm:chMax val="1"/>
          <dgm:chPref val="1"/>
        </dgm:presLayoutVars>
      </dgm:prSet>
      <dgm:spPr/>
    </dgm:pt>
    <dgm:pt modelId="{193B14A7-2B54-4E63-9F8A-016705A26F56}" type="pres">
      <dgm:prSet presAssocID="{0FD5DA58-FFE8-4896-8362-C76D4889ACBB}" presName="sibTrans" presStyleCnt="0"/>
      <dgm:spPr/>
    </dgm:pt>
    <dgm:pt modelId="{621A2783-5318-47F9-890C-0512973EC127}" type="pres">
      <dgm:prSet presAssocID="{017842B5-726E-4F75-B961-E6178F89267C}" presName="compNode" presStyleCnt="0"/>
      <dgm:spPr/>
    </dgm:pt>
    <dgm:pt modelId="{D560C569-3D8C-421B-8D54-8904FD5FA3B9}" type="pres">
      <dgm:prSet presAssocID="{017842B5-726E-4F75-B961-E6178F89267C}" presName="iconRect" presStyleLbl="node1" presStyleIdx="2" presStyleCnt="5"/>
      <dgm:spPr>
        <a:solidFill>
          <a:schemeClr val="bg1"/>
        </a:solidFill>
      </dgm:spPr>
    </dgm:pt>
    <dgm:pt modelId="{DE5A3850-183E-44E1-9059-E24F1BE03B7F}" type="pres">
      <dgm:prSet presAssocID="{017842B5-726E-4F75-B961-E6178F89267C}" presName="spaceRect" presStyleCnt="0"/>
      <dgm:spPr/>
    </dgm:pt>
    <dgm:pt modelId="{3FF85C91-0349-494A-94C4-61E56D0D8646}" type="pres">
      <dgm:prSet presAssocID="{017842B5-726E-4F75-B961-E6178F89267C}" presName="textRect" presStyleLbl="revTx" presStyleIdx="2" presStyleCnt="5" custScaleX="166779" custScaleY="333939" custLinFactX="6075" custLinFactY="99484" custLinFactNeighborX="100000" custLinFactNeighborY="100000">
        <dgm:presLayoutVars>
          <dgm:chMax val="1"/>
          <dgm:chPref val="1"/>
        </dgm:presLayoutVars>
      </dgm:prSet>
      <dgm:spPr/>
    </dgm:pt>
    <dgm:pt modelId="{28D24D8F-1EA9-4BCF-9194-AEDA3AE5C15F}" type="pres">
      <dgm:prSet presAssocID="{6CB3DC35-BEE7-4275-AA52-DEF286826564}" presName="sibTrans" presStyleCnt="0"/>
      <dgm:spPr/>
    </dgm:pt>
    <dgm:pt modelId="{02DF77E4-A068-4F32-B176-5A0F21BB3B03}" type="pres">
      <dgm:prSet presAssocID="{E2DE4AC3-0754-4ED8-ADCD-65DA20990376}" presName="compNode" presStyleCnt="0"/>
      <dgm:spPr/>
    </dgm:pt>
    <dgm:pt modelId="{230EAA4C-9236-479D-9634-852F2432C8BF}" type="pres">
      <dgm:prSet presAssocID="{E2DE4AC3-0754-4ED8-ADCD-65DA20990376}" presName="iconRect" presStyleLbl="node1" presStyleIdx="3" presStyleCnt="5" custLinFactX="-100000" custLinFactNeighborX="-110185" custLinFactNeighborY="6980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erarchie"/>
        </a:ext>
      </dgm:extLst>
    </dgm:pt>
    <dgm:pt modelId="{AFD66246-2725-4E66-970D-201329C70C8F}" type="pres">
      <dgm:prSet presAssocID="{E2DE4AC3-0754-4ED8-ADCD-65DA20990376}" presName="spaceRect" presStyleCnt="0"/>
      <dgm:spPr/>
    </dgm:pt>
    <dgm:pt modelId="{7F39CEC4-DBDA-4AB4-B7C5-283CDDF3448F}" type="pres">
      <dgm:prSet presAssocID="{E2DE4AC3-0754-4ED8-ADCD-65DA20990376}" presName="textRect" presStyleLbl="revTx" presStyleIdx="3" presStyleCnt="5" custLinFactNeighborX="-94583" custLinFactNeighborY="10448">
        <dgm:presLayoutVars>
          <dgm:chMax val="1"/>
          <dgm:chPref val="1"/>
        </dgm:presLayoutVars>
      </dgm:prSet>
      <dgm:spPr/>
    </dgm:pt>
    <dgm:pt modelId="{32338DBA-49D3-488E-822B-8AAE8CF7C7AD}" type="pres">
      <dgm:prSet presAssocID="{BEC15BB9-49E8-489B-B05F-E84E4DB925DC}" presName="sibTrans" presStyleCnt="0"/>
      <dgm:spPr/>
    </dgm:pt>
    <dgm:pt modelId="{AB27EC7E-02D2-42D8-ABFE-E26FCBE270C4}" type="pres">
      <dgm:prSet presAssocID="{3B37CE3E-02C8-4763-BF2F-8DDCB6064A68}" presName="compNode" presStyleCnt="0"/>
      <dgm:spPr/>
    </dgm:pt>
    <dgm:pt modelId="{8A8C9C31-567B-430B-93F0-B1B0AF45BEF1}" type="pres">
      <dgm:prSet presAssocID="{3B37CE3E-02C8-4763-BF2F-8DDCB6064A68}" presName="iconRect" presStyleLbl="node1" presStyleIdx="4" presStyleCnt="5" custLinFactX="-18406" custLinFactNeighborX="-100000" custLinFactNeighborY="6503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hůzka"/>
        </a:ext>
      </dgm:extLst>
    </dgm:pt>
    <dgm:pt modelId="{1A9501C8-E4E5-45C1-90EA-754A1B6FB9A9}" type="pres">
      <dgm:prSet presAssocID="{3B37CE3E-02C8-4763-BF2F-8DDCB6064A68}" presName="spaceRect" presStyleCnt="0"/>
      <dgm:spPr/>
    </dgm:pt>
    <dgm:pt modelId="{0E23189B-E313-45B0-B681-E1412360C052}" type="pres">
      <dgm:prSet presAssocID="{3B37CE3E-02C8-4763-BF2F-8DDCB6064A68}" presName="textRect" presStyleLbl="revTx" presStyleIdx="4" presStyleCnt="5" custLinFactNeighborX="-51513" custLinFactNeighborY="21406">
        <dgm:presLayoutVars>
          <dgm:chMax val="1"/>
          <dgm:chPref val="1"/>
        </dgm:presLayoutVars>
      </dgm:prSet>
      <dgm:spPr/>
    </dgm:pt>
  </dgm:ptLst>
  <dgm:cxnLst>
    <dgm:cxn modelId="{CD87C703-8E4B-4C54-9A0C-31B3F64A9F7C}" type="presOf" srcId="{599E23E8-37E5-47BF-85FC-0D5CE6FF35FF}" destId="{4C6C0907-8AA9-4FCD-997A-5AD94B887038}" srcOrd="0" destOrd="0" presId="urn:microsoft.com/office/officeart/2018/2/layout/IconLabelList"/>
    <dgm:cxn modelId="{C5CE100A-CA61-4B4C-A775-8AFC85B351D3}" type="presOf" srcId="{017842B5-726E-4F75-B961-E6178F89267C}" destId="{3FF85C91-0349-494A-94C4-61E56D0D8646}" srcOrd="0" destOrd="0" presId="urn:microsoft.com/office/officeart/2018/2/layout/IconLabelList"/>
    <dgm:cxn modelId="{8D7B5F3F-9306-4EE4-BC45-52CD6E738BD7}" srcId="{D56C5FC6-577F-4DB8-AEA2-A88FBFF94A0A}" destId="{017842B5-726E-4F75-B961-E6178F89267C}" srcOrd="2" destOrd="0" parTransId="{9ACE67BF-16B6-4C84-8D91-AEFA0D606121}" sibTransId="{6CB3DC35-BEE7-4275-AA52-DEF286826564}"/>
    <dgm:cxn modelId="{609F9F63-6C28-4B3D-A188-9B6065091AFB}" srcId="{D56C5FC6-577F-4DB8-AEA2-A88FBFF94A0A}" destId="{D0B74D62-2D31-4B3A-AE17-41D1699FE14F}" srcOrd="1" destOrd="0" parTransId="{F4CE044C-B2A3-47EE-A07C-A9B1E9641A4C}" sibTransId="{0FD5DA58-FFE8-4896-8362-C76D4889ACBB}"/>
    <dgm:cxn modelId="{3C54C8BC-D65B-4690-801F-EFAFD4408783}" type="presOf" srcId="{3B37CE3E-02C8-4763-BF2F-8DDCB6064A68}" destId="{0E23189B-E313-45B0-B681-E1412360C052}" srcOrd="0" destOrd="0" presId="urn:microsoft.com/office/officeart/2018/2/layout/IconLabelList"/>
    <dgm:cxn modelId="{3454C0C2-D16C-4935-BD96-D32A5101F9FC}" srcId="{D56C5FC6-577F-4DB8-AEA2-A88FBFF94A0A}" destId="{E2DE4AC3-0754-4ED8-ADCD-65DA20990376}" srcOrd="3" destOrd="0" parTransId="{3E846C58-75C4-4283-B9D9-A8278EBB5D3C}" sibTransId="{BEC15BB9-49E8-489B-B05F-E84E4DB925DC}"/>
    <dgm:cxn modelId="{6A5433C4-E7A3-45D6-8310-AF472B0FD48F}" type="presOf" srcId="{E2DE4AC3-0754-4ED8-ADCD-65DA20990376}" destId="{7F39CEC4-DBDA-4AB4-B7C5-283CDDF3448F}" srcOrd="0" destOrd="0" presId="urn:microsoft.com/office/officeart/2018/2/layout/IconLabelList"/>
    <dgm:cxn modelId="{C22DAAC7-A9D0-4804-A368-FD81468F9E0F}" type="presOf" srcId="{D56C5FC6-577F-4DB8-AEA2-A88FBFF94A0A}" destId="{743459C6-A4B2-4023-99FA-8B582F2CEF6F}" srcOrd="0" destOrd="0" presId="urn:microsoft.com/office/officeart/2018/2/layout/IconLabelList"/>
    <dgm:cxn modelId="{831FB9CD-C01F-4168-A15B-91AC061FBB76}" type="presOf" srcId="{D0B74D62-2D31-4B3A-AE17-41D1699FE14F}" destId="{E2266D99-3181-4828-A089-396CD735BE78}" srcOrd="0" destOrd="0" presId="urn:microsoft.com/office/officeart/2018/2/layout/IconLabelList"/>
    <dgm:cxn modelId="{E26F8BF2-7152-49EE-9BFB-02CAA1700C6C}" srcId="{D56C5FC6-577F-4DB8-AEA2-A88FBFF94A0A}" destId="{599E23E8-37E5-47BF-85FC-0D5CE6FF35FF}" srcOrd="0" destOrd="0" parTransId="{99F65165-7625-4B0F-B247-EC5D706323F0}" sibTransId="{E718C744-FAF4-47F5-AF82-FE714A7AEB8E}"/>
    <dgm:cxn modelId="{870B8EF6-2EDB-4077-9EBC-712A2847EF99}" srcId="{D56C5FC6-577F-4DB8-AEA2-A88FBFF94A0A}" destId="{3B37CE3E-02C8-4763-BF2F-8DDCB6064A68}" srcOrd="4" destOrd="0" parTransId="{25F770AF-AA3C-453F-AD00-8B6C53D61970}" sibTransId="{41F91B59-1013-4383-8FDC-34E1613A3104}"/>
    <dgm:cxn modelId="{3D744378-E034-42D2-9AEC-1D0F9067B372}" type="presParOf" srcId="{743459C6-A4B2-4023-99FA-8B582F2CEF6F}" destId="{778C5A67-9B54-4509-A632-DA6E02E988A6}" srcOrd="0" destOrd="0" presId="urn:microsoft.com/office/officeart/2018/2/layout/IconLabelList"/>
    <dgm:cxn modelId="{C7D04DD4-EA4A-4C8E-9E8D-A59B3D576F9E}" type="presParOf" srcId="{778C5A67-9B54-4509-A632-DA6E02E988A6}" destId="{6E6354CA-B3B5-4159-8B9F-F74417FF06D5}" srcOrd="0" destOrd="0" presId="urn:microsoft.com/office/officeart/2018/2/layout/IconLabelList"/>
    <dgm:cxn modelId="{89621C25-3FCB-43C9-B838-0FDBB860F3D0}" type="presParOf" srcId="{778C5A67-9B54-4509-A632-DA6E02E988A6}" destId="{9A250533-4965-4420-B439-62E2C2DB1970}" srcOrd="1" destOrd="0" presId="urn:microsoft.com/office/officeart/2018/2/layout/IconLabelList"/>
    <dgm:cxn modelId="{5BFF8106-AC7F-4E66-B061-75421C15281C}" type="presParOf" srcId="{778C5A67-9B54-4509-A632-DA6E02E988A6}" destId="{4C6C0907-8AA9-4FCD-997A-5AD94B887038}" srcOrd="2" destOrd="0" presId="urn:microsoft.com/office/officeart/2018/2/layout/IconLabelList"/>
    <dgm:cxn modelId="{8BF84AAB-D853-4B9F-990F-C35BED77F979}" type="presParOf" srcId="{743459C6-A4B2-4023-99FA-8B582F2CEF6F}" destId="{A3064E61-FF12-4C4A-9385-EC67E18CC823}" srcOrd="1" destOrd="0" presId="urn:microsoft.com/office/officeart/2018/2/layout/IconLabelList"/>
    <dgm:cxn modelId="{0E783CE2-1A2B-4F24-B5D9-EF43EC7E8445}" type="presParOf" srcId="{743459C6-A4B2-4023-99FA-8B582F2CEF6F}" destId="{CB3B6B16-EF35-42E7-8C38-C7BFB231929A}" srcOrd="2" destOrd="0" presId="urn:microsoft.com/office/officeart/2018/2/layout/IconLabelList"/>
    <dgm:cxn modelId="{B079E1EE-DA9D-4124-9696-7699BFA45487}" type="presParOf" srcId="{CB3B6B16-EF35-42E7-8C38-C7BFB231929A}" destId="{5AC043F6-426D-4C45-8F0A-FD328D75090B}" srcOrd="0" destOrd="0" presId="urn:microsoft.com/office/officeart/2018/2/layout/IconLabelList"/>
    <dgm:cxn modelId="{561190C2-FA87-43AB-B726-3940819D156F}" type="presParOf" srcId="{CB3B6B16-EF35-42E7-8C38-C7BFB231929A}" destId="{4F06DEC0-7C65-42F2-A8B2-AF10C04D6A3C}" srcOrd="1" destOrd="0" presId="urn:microsoft.com/office/officeart/2018/2/layout/IconLabelList"/>
    <dgm:cxn modelId="{C7415A26-1BD5-4532-92A3-828D131E1AA8}" type="presParOf" srcId="{CB3B6B16-EF35-42E7-8C38-C7BFB231929A}" destId="{E2266D99-3181-4828-A089-396CD735BE78}" srcOrd="2" destOrd="0" presId="urn:microsoft.com/office/officeart/2018/2/layout/IconLabelList"/>
    <dgm:cxn modelId="{DF5B8C7D-1E25-4FA3-8778-89D75672138B}" type="presParOf" srcId="{743459C6-A4B2-4023-99FA-8B582F2CEF6F}" destId="{193B14A7-2B54-4E63-9F8A-016705A26F56}" srcOrd="3" destOrd="0" presId="urn:microsoft.com/office/officeart/2018/2/layout/IconLabelList"/>
    <dgm:cxn modelId="{379E43C8-4B5F-4F81-ADBB-8210C5B9AD55}" type="presParOf" srcId="{743459C6-A4B2-4023-99FA-8B582F2CEF6F}" destId="{621A2783-5318-47F9-890C-0512973EC127}" srcOrd="4" destOrd="0" presId="urn:microsoft.com/office/officeart/2018/2/layout/IconLabelList"/>
    <dgm:cxn modelId="{8C350CCE-FEF4-4D99-A288-AD466848B7E8}" type="presParOf" srcId="{621A2783-5318-47F9-890C-0512973EC127}" destId="{D560C569-3D8C-421B-8D54-8904FD5FA3B9}" srcOrd="0" destOrd="0" presId="urn:microsoft.com/office/officeart/2018/2/layout/IconLabelList"/>
    <dgm:cxn modelId="{C6B4D409-CF2E-436D-97C2-59EAE41F5961}" type="presParOf" srcId="{621A2783-5318-47F9-890C-0512973EC127}" destId="{DE5A3850-183E-44E1-9059-E24F1BE03B7F}" srcOrd="1" destOrd="0" presId="urn:microsoft.com/office/officeart/2018/2/layout/IconLabelList"/>
    <dgm:cxn modelId="{CFA1D3EC-1F86-422F-BD75-750045DC6B1D}" type="presParOf" srcId="{621A2783-5318-47F9-890C-0512973EC127}" destId="{3FF85C91-0349-494A-94C4-61E56D0D8646}" srcOrd="2" destOrd="0" presId="urn:microsoft.com/office/officeart/2018/2/layout/IconLabelList"/>
    <dgm:cxn modelId="{F728813C-0CE8-4D9F-954E-C2F536F37176}" type="presParOf" srcId="{743459C6-A4B2-4023-99FA-8B582F2CEF6F}" destId="{28D24D8F-1EA9-4BCF-9194-AEDA3AE5C15F}" srcOrd="5" destOrd="0" presId="urn:microsoft.com/office/officeart/2018/2/layout/IconLabelList"/>
    <dgm:cxn modelId="{94BC8192-97FD-497D-B4BC-6F45E46BC8CC}" type="presParOf" srcId="{743459C6-A4B2-4023-99FA-8B582F2CEF6F}" destId="{02DF77E4-A068-4F32-B176-5A0F21BB3B03}" srcOrd="6" destOrd="0" presId="urn:microsoft.com/office/officeart/2018/2/layout/IconLabelList"/>
    <dgm:cxn modelId="{5EE459B4-FC77-4A46-9BEC-BB2AB48BF760}" type="presParOf" srcId="{02DF77E4-A068-4F32-B176-5A0F21BB3B03}" destId="{230EAA4C-9236-479D-9634-852F2432C8BF}" srcOrd="0" destOrd="0" presId="urn:microsoft.com/office/officeart/2018/2/layout/IconLabelList"/>
    <dgm:cxn modelId="{9FB53F5D-4E9C-4AD4-BCD1-B9026FFD3D3F}" type="presParOf" srcId="{02DF77E4-A068-4F32-B176-5A0F21BB3B03}" destId="{AFD66246-2725-4E66-970D-201329C70C8F}" srcOrd="1" destOrd="0" presId="urn:microsoft.com/office/officeart/2018/2/layout/IconLabelList"/>
    <dgm:cxn modelId="{7AAA8793-C634-4F5C-8365-09E52D31E55B}" type="presParOf" srcId="{02DF77E4-A068-4F32-B176-5A0F21BB3B03}" destId="{7F39CEC4-DBDA-4AB4-B7C5-283CDDF3448F}" srcOrd="2" destOrd="0" presId="urn:microsoft.com/office/officeart/2018/2/layout/IconLabelList"/>
    <dgm:cxn modelId="{87F5C47F-1D9E-4E80-A7B4-57035A37D62B}" type="presParOf" srcId="{743459C6-A4B2-4023-99FA-8B582F2CEF6F}" destId="{32338DBA-49D3-488E-822B-8AAE8CF7C7AD}" srcOrd="7" destOrd="0" presId="urn:microsoft.com/office/officeart/2018/2/layout/IconLabelList"/>
    <dgm:cxn modelId="{26BEAD33-E18E-471A-B5D3-7C01341B5CB7}" type="presParOf" srcId="{743459C6-A4B2-4023-99FA-8B582F2CEF6F}" destId="{AB27EC7E-02D2-42D8-ABFE-E26FCBE270C4}" srcOrd="8" destOrd="0" presId="urn:microsoft.com/office/officeart/2018/2/layout/IconLabelList"/>
    <dgm:cxn modelId="{44EB26F3-0DD8-49B0-8AAA-408AD1CD2E08}" type="presParOf" srcId="{AB27EC7E-02D2-42D8-ABFE-E26FCBE270C4}" destId="{8A8C9C31-567B-430B-93F0-B1B0AF45BEF1}" srcOrd="0" destOrd="0" presId="urn:microsoft.com/office/officeart/2018/2/layout/IconLabelList"/>
    <dgm:cxn modelId="{2217E0C9-C4A2-44CF-92DA-62E9525031AC}" type="presParOf" srcId="{AB27EC7E-02D2-42D8-ABFE-E26FCBE270C4}" destId="{1A9501C8-E4E5-45C1-90EA-754A1B6FB9A9}" srcOrd="1" destOrd="0" presId="urn:microsoft.com/office/officeart/2018/2/layout/IconLabelList"/>
    <dgm:cxn modelId="{3906EBAC-6C7F-4C4F-ABF3-3336FFE9926A}" type="presParOf" srcId="{AB27EC7E-02D2-42D8-ABFE-E26FCBE270C4}" destId="{0E23189B-E313-45B0-B681-E1412360C052}" srcOrd="2" destOrd="0" presId="urn:microsoft.com/office/officeart/2018/2/layout/IconLabel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679298-9809-43C1-A3F4-EA564BCCEEF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452A011-BD0A-42CB-BDC4-09DC9CD832E0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cs-CZ" sz="18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Společná příprava (povinné)</a:t>
          </a:r>
          <a:endParaRPr lang="en-US" sz="18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CA4CD48-B30E-41CF-81BD-5BC55F3653F1}" type="parTrans" cxnId="{00C5D1E9-C686-43BB-A463-05502C000311}">
      <dgm:prSet/>
      <dgm:spPr/>
      <dgm:t>
        <a:bodyPr/>
        <a:lstStyle/>
        <a:p>
          <a:endParaRPr lang="en-US" sz="1800"/>
        </a:p>
      </dgm:t>
    </dgm:pt>
    <dgm:pt modelId="{A307775A-D463-4184-9E85-72FF979E5116}" type="sibTrans" cxnId="{00C5D1E9-C686-43BB-A463-05502C000311}">
      <dgm:prSet/>
      <dgm:spPr/>
      <dgm:t>
        <a:bodyPr/>
        <a:lstStyle/>
        <a:p>
          <a:endParaRPr lang="en-US" sz="1800"/>
        </a:p>
      </dgm:t>
    </dgm:pt>
    <dgm:pt modelId="{DBBCE907-F904-4960-9739-629362038751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cs-CZ" sz="18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Společná realizace (povinné)</a:t>
          </a:r>
          <a:endParaRPr lang="en-US" sz="18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A4B7031-7F54-4E96-AF82-B0176F170AB0}" type="parTrans" cxnId="{82FEAE2C-350E-4C2C-8C43-9BBD70C0C813}">
      <dgm:prSet/>
      <dgm:spPr/>
      <dgm:t>
        <a:bodyPr/>
        <a:lstStyle/>
        <a:p>
          <a:endParaRPr lang="en-US" sz="1800"/>
        </a:p>
      </dgm:t>
    </dgm:pt>
    <dgm:pt modelId="{2D727ED2-0727-452B-9162-B23011D1B9C9}" type="sibTrans" cxnId="{82FEAE2C-350E-4C2C-8C43-9BBD70C0C813}">
      <dgm:prSet/>
      <dgm:spPr/>
      <dgm:t>
        <a:bodyPr/>
        <a:lstStyle/>
        <a:p>
          <a:endParaRPr lang="en-US" sz="1800"/>
        </a:p>
      </dgm:t>
    </dgm:pt>
    <dgm:pt modelId="{57DD6DC7-E673-4A13-AD44-107CDC72AC1B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cs-CZ" sz="18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Společné financování (volitelné</a:t>
          </a:r>
          <a:r>
            <a:rPr lang="cs-CZ" sz="18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</a:t>
          </a:r>
        </a:p>
        <a:p>
          <a:r>
            <a:rPr lang="cs-CZ" sz="16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(Finanční podíl každého z partnerů nejméně 5 % celkových způsobilých výdajů)</a:t>
          </a:r>
          <a:endParaRPr lang="en-US" sz="16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BD7E182-6219-4AD4-AF4A-9CA6DD1C6630}" type="parTrans" cxnId="{B68E4C1F-A13A-4363-9F62-CD75AC0382A8}">
      <dgm:prSet/>
      <dgm:spPr/>
      <dgm:t>
        <a:bodyPr/>
        <a:lstStyle/>
        <a:p>
          <a:endParaRPr lang="en-US" sz="1800"/>
        </a:p>
      </dgm:t>
    </dgm:pt>
    <dgm:pt modelId="{8A2E1ACC-3E07-4ACD-BD72-A90B90925214}" type="sibTrans" cxnId="{B68E4C1F-A13A-4363-9F62-CD75AC0382A8}">
      <dgm:prSet/>
      <dgm:spPr/>
      <dgm:t>
        <a:bodyPr/>
        <a:lstStyle/>
        <a:p>
          <a:endParaRPr lang="en-US" sz="1800"/>
        </a:p>
      </dgm:t>
    </dgm:pt>
    <dgm:pt modelId="{C8F81CE6-F3EC-443F-9738-EAF3941E284F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cs-CZ" sz="18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Společný personál (volitelné)</a:t>
          </a:r>
          <a:endParaRPr lang="en-US" sz="18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4D3304A-6978-4A6D-8A3D-55052E95DA6D}" type="sibTrans" cxnId="{5FBBE08B-3C91-4243-B3C4-D04FA41C5229}">
      <dgm:prSet/>
      <dgm:spPr/>
      <dgm:t>
        <a:bodyPr/>
        <a:lstStyle/>
        <a:p>
          <a:endParaRPr lang="en-US" sz="1800"/>
        </a:p>
      </dgm:t>
    </dgm:pt>
    <dgm:pt modelId="{D2A6FA12-B138-4E6B-AC7C-8D1E6B21D567}" type="parTrans" cxnId="{5FBBE08B-3C91-4243-B3C4-D04FA41C5229}">
      <dgm:prSet/>
      <dgm:spPr/>
      <dgm:t>
        <a:bodyPr/>
        <a:lstStyle/>
        <a:p>
          <a:endParaRPr lang="en-US" sz="1800"/>
        </a:p>
      </dgm:t>
    </dgm:pt>
    <dgm:pt modelId="{D6AA4533-A5F1-4A6A-AC19-43475DC327C5}" type="pres">
      <dgm:prSet presAssocID="{96679298-9809-43C1-A3F4-EA564BCCEEF3}" presName="linear" presStyleCnt="0">
        <dgm:presLayoutVars>
          <dgm:animLvl val="lvl"/>
          <dgm:resizeHandles val="exact"/>
        </dgm:presLayoutVars>
      </dgm:prSet>
      <dgm:spPr/>
    </dgm:pt>
    <dgm:pt modelId="{313278D5-CE0D-4072-A2FC-8631147AF91F}" type="pres">
      <dgm:prSet presAssocID="{8452A011-BD0A-42CB-BDC4-09DC9CD832E0}" presName="parentText" presStyleLbl="node1" presStyleIdx="0" presStyleCnt="4" custScaleY="53240" custLinFactNeighborX="63021" custLinFactNeighborY="11748">
        <dgm:presLayoutVars>
          <dgm:chMax val="0"/>
          <dgm:bulletEnabled val="1"/>
        </dgm:presLayoutVars>
      </dgm:prSet>
      <dgm:spPr/>
    </dgm:pt>
    <dgm:pt modelId="{C8A63C17-70A5-4550-8BDB-5A9A3999C691}" type="pres">
      <dgm:prSet presAssocID="{A307775A-D463-4184-9E85-72FF979E5116}" presName="spacer" presStyleCnt="0"/>
      <dgm:spPr/>
    </dgm:pt>
    <dgm:pt modelId="{3D4A3E09-DDD3-4ECC-A177-814227B6C66E}" type="pres">
      <dgm:prSet presAssocID="{DBBCE907-F904-4960-9739-629362038751}" presName="parentText" presStyleLbl="node1" presStyleIdx="1" presStyleCnt="4" custScaleY="52190">
        <dgm:presLayoutVars>
          <dgm:chMax val="0"/>
          <dgm:bulletEnabled val="1"/>
        </dgm:presLayoutVars>
      </dgm:prSet>
      <dgm:spPr/>
    </dgm:pt>
    <dgm:pt modelId="{B426D265-BD65-42B2-A5A2-8738745240FF}" type="pres">
      <dgm:prSet presAssocID="{2D727ED2-0727-452B-9162-B23011D1B9C9}" presName="spacer" presStyleCnt="0"/>
      <dgm:spPr/>
    </dgm:pt>
    <dgm:pt modelId="{126927BE-A3FC-4434-9B4A-E74D10D5366D}" type="pres">
      <dgm:prSet presAssocID="{57DD6DC7-E673-4A13-AD44-107CDC72AC1B}" presName="parentText" presStyleLbl="node1" presStyleIdx="2" presStyleCnt="4" custScaleX="100000" custScaleY="73671" custLinFactNeighborX="436" custLinFactNeighborY="-5408">
        <dgm:presLayoutVars>
          <dgm:chMax val="0"/>
          <dgm:bulletEnabled val="1"/>
        </dgm:presLayoutVars>
      </dgm:prSet>
      <dgm:spPr/>
    </dgm:pt>
    <dgm:pt modelId="{6FCDB7D3-9B02-48AE-A2BC-CEEFECF5C29B}" type="pres">
      <dgm:prSet presAssocID="{8A2E1ACC-3E07-4ACD-BD72-A90B90925214}" presName="spacer" presStyleCnt="0"/>
      <dgm:spPr/>
    </dgm:pt>
    <dgm:pt modelId="{1DB73208-127F-41D9-9446-C5A85070ED8F}" type="pres">
      <dgm:prSet presAssocID="{C8F81CE6-F3EC-443F-9738-EAF3941E284F}" presName="parentText" presStyleLbl="node1" presStyleIdx="3" presStyleCnt="4" custScaleY="54750">
        <dgm:presLayoutVars>
          <dgm:chMax val="0"/>
          <dgm:bulletEnabled val="1"/>
        </dgm:presLayoutVars>
      </dgm:prSet>
      <dgm:spPr/>
    </dgm:pt>
  </dgm:ptLst>
  <dgm:cxnLst>
    <dgm:cxn modelId="{4EAFB40C-5490-4768-8204-C816D4F0FE1F}" type="presOf" srcId="{8452A011-BD0A-42CB-BDC4-09DC9CD832E0}" destId="{313278D5-CE0D-4072-A2FC-8631147AF91F}" srcOrd="0" destOrd="0" presId="urn:microsoft.com/office/officeart/2005/8/layout/vList2"/>
    <dgm:cxn modelId="{B68E4C1F-A13A-4363-9F62-CD75AC0382A8}" srcId="{96679298-9809-43C1-A3F4-EA564BCCEEF3}" destId="{57DD6DC7-E673-4A13-AD44-107CDC72AC1B}" srcOrd="2" destOrd="0" parTransId="{EBD7E182-6219-4AD4-AF4A-9CA6DD1C6630}" sibTransId="{8A2E1ACC-3E07-4ACD-BD72-A90B90925214}"/>
    <dgm:cxn modelId="{82FEAE2C-350E-4C2C-8C43-9BBD70C0C813}" srcId="{96679298-9809-43C1-A3F4-EA564BCCEEF3}" destId="{DBBCE907-F904-4960-9739-629362038751}" srcOrd="1" destOrd="0" parTransId="{BA4B7031-7F54-4E96-AF82-B0176F170AB0}" sibTransId="{2D727ED2-0727-452B-9162-B23011D1B9C9}"/>
    <dgm:cxn modelId="{E519FA2E-A2CD-403C-9727-7693F6598722}" type="presOf" srcId="{DBBCE907-F904-4960-9739-629362038751}" destId="{3D4A3E09-DDD3-4ECC-A177-814227B6C66E}" srcOrd="0" destOrd="0" presId="urn:microsoft.com/office/officeart/2005/8/layout/vList2"/>
    <dgm:cxn modelId="{979E3F7C-1643-466C-B088-218A3D4C3A35}" type="presOf" srcId="{C8F81CE6-F3EC-443F-9738-EAF3941E284F}" destId="{1DB73208-127F-41D9-9446-C5A85070ED8F}" srcOrd="0" destOrd="0" presId="urn:microsoft.com/office/officeart/2005/8/layout/vList2"/>
    <dgm:cxn modelId="{5FBBE08B-3C91-4243-B3C4-D04FA41C5229}" srcId="{96679298-9809-43C1-A3F4-EA564BCCEEF3}" destId="{C8F81CE6-F3EC-443F-9738-EAF3941E284F}" srcOrd="3" destOrd="0" parTransId="{D2A6FA12-B138-4E6B-AC7C-8D1E6B21D567}" sibTransId="{34D3304A-6978-4A6D-8A3D-55052E95DA6D}"/>
    <dgm:cxn modelId="{8A6C4996-C449-4BBC-9B4B-A5D3E0B98743}" type="presOf" srcId="{57DD6DC7-E673-4A13-AD44-107CDC72AC1B}" destId="{126927BE-A3FC-4434-9B4A-E74D10D5366D}" srcOrd="0" destOrd="0" presId="urn:microsoft.com/office/officeart/2005/8/layout/vList2"/>
    <dgm:cxn modelId="{00C5D1E9-C686-43BB-A463-05502C000311}" srcId="{96679298-9809-43C1-A3F4-EA564BCCEEF3}" destId="{8452A011-BD0A-42CB-BDC4-09DC9CD832E0}" srcOrd="0" destOrd="0" parTransId="{CCA4CD48-B30E-41CF-81BD-5BC55F3653F1}" sibTransId="{A307775A-D463-4184-9E85-72FF979E5116}"/>
    <dgm:cxn modelId="{A20DBAF4-3407-4335-8C49-569FA97970EA}" type="presOf" srcId="{96679298-9809-43C1-A3F4-EA564BCCEEF3}" destId="{D6AA4533-A5F1-4A6A-AC19-43475DC327C5}" srcOrd="0" destOrd="0" presId="urn:microsoft.com/office/officeart/2005/8/layout/vList2"/>
    <dgm:cxn modelId="{B713FAC0-1AB3-411E-8559-E0C15E92993F}" type="presParOf" srcId="{D6AA4533-A5F1-4A6A-AC19-43475DC327C5}" destId="{313278D5-CE0D-4072-A2FC-8631147AF91F}" srcOrd="0" destOrd="0" presId="urn:microsoft.com/office/officeart/2005/8/layout/vList2"/>
    <dgm:cxn modelId="{CFCA083C-C837-412E-9C92-83E92E358F36}" type="presParOf" srcId="{D6AA4533-A5F1-4A6A-AC19-43475DC327C5}" destId="{C8A63C17-70A5-4550-8BDB-5A9A3999C691}" srcOrd="1" destOrd="0" presId="urn:microsoft.com/office/officeart/2005/8/layout/vList2"/>
    <dgm:cxn modelId="{6972983F-ACC5-468A-84CC-C478AE19209D}" type="presParOf" srcId="{D6AA4533-A5F1-4A6A-AC19-43475DC327C5}" destId="{3D4A3E09-DDD3-4ECC-A177-814227B6C66E}" srcOrd="2" destOrd="0" presId="urn:microsoft.com/office/officeart/2005/8/layout/vList2"/>
    <dgm:cxn modelId="{4E516EBB-6843-48CB-83D6-E5982C8F149B}" type="presParOf" srcId="{D6AA4533-A5F1-4A6A-AC19-43475DC327C5}" destId="{B426D265-BD65-42B2-A5A2-8738745240FF}" srcOrd="3" destOrd="0" presId="urn:microsoft.com/office/officeart/2005/8/layout/vList2"/>
    <dgm:cxn modelId="{B47307E5-C308-4B83-B207-213E6AB744A1}" type="presParOf" srcId="{D6AA4533-A5F1-4A6A-AC19-43475DC327C5}" destId="{126927BE-A3FC-4434-9B4A-E74D10D5366D}" srcOrd="4" destOrd="0" presId="urn:microsoft.com/office/officeart/2005/8/layout/vList2"/>
    <dgm:cxn modelId="{B6BDD80B-773E-431C-AD20-87D4ED84E991}" type="presParOf" srcId="{D6AA4533-A5F1-4A6A-AC19-43475DC327C5}" destId="{6FCDB7D3-9B02-48AE-A2BC-CEEFECF5C29B}" srcOrd="5" destOrd="0" presId="urn:microsoft.com/office/officeart/2005/8/layout/vList2"/>
    <dgm:cxn modelId="{76A43D99-B221-4F6F-A95A-5E012F251C1B}" type="presParOf" srcId="{D6AA4533-A5F1-4A6A-AC19-43475DC327C5}" destId="{1DB73208-127F-41D9-9446-C5A85070ED8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5DFC37-74FE-44F5-AD57-492006CACF7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DA48623-CDF5-4C27-822E-AA7EA5B38CA2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marL="0" lvl="0" algn="l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Mag. Francois-Edouard Pailleron</a:t>
          </a:r>
        </a:p>
        <a:p>
          <a:pPr marL="0" lvl="0" algn="l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cs-CZ" sz="1600" b="1" u="none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francoisedouard.pailleron@noel.gv.at</a:t>
          </a:r>
          <a:r>
            <a:rPr lang="cs-CZ" sz="1600" b="1" u="none" kern="1200" dirty="0"/>
            <a:t>  </a:t>
          </a:r>
        </a:p>
        <a:p>
          <a:pPr marL="0" lvl="0" algn="l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cs-CZ" sz="1600" b="1" u="none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T: +43 2742 9005 14129</a:t>
          </a:r>
          <a:endParaRPr lang="en-US" sz="1600" u="none" kern="1200" dirty="0"/>
        </a:p>
      </dgm:t>
    </dgm:pt>
    <dgm:pt modelId="{0749F2E1-13AF-4556-BEFF-F8C6C250714B}" type="parTrans" cxnId="{8B9A7756-C79E-4332-8CF8-7B468E8AEABD}">
      <dgm:prSet/>
      <dgm:spPr/>
      <dgm:t>
        <a:bodyPr/>
        <a:lstStyle/>
        <a:p>
          <a:endParaRPr lang="en-US"/>
        </a:p>
      </dgm:t>
    </dgm:pt>
    <dgm:pt modelId="{B7F7B109-F69B-438C-A2BB-7A07B41A492B}" type="sibTrans" cxnId="{8B9A7756-C79E-4332-8CF8-7B468E8AEABD}">
      <dgm:prSet/>
      <dgm:spPr/>
      <dgm:t>
        <a:bodyPr/>
        <a:lstStyle/>
        <a:p>
          <a:endParaRPr lang="en-US"/>
        </a:p>
      </dgm:t>
    </dgm:pt>
    <dgm:pt modelId="{45E983DD-8ACA-4D78-91C3-55371996A856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spcBef>
              <a:spcPts val="0"/>
            </a:spcBef>
            <a:spcAft>
              <a:spcPts val="600"/>
            </a:spcAft>
          </a:pPr>
          <a:endParaRPr lang="cs-CZ" sz="1600" b="1" kern="12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>
            <a:spcBef>
              <a:spcPts val="0"/>
            </a:spcBef>
            <a:spcAft>
              <a:spcPts val="600"/>
            </a:spcAft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Thomas </a:t>
          </a:r>
          <a:r>
            <a:rPr lang="cs-CZ" sz="1600" b="1" kern="1200" dirty="0" err="1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Huemer</a:t>
          </a: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</a:t>
          </a:r>
          <a:r>
            <a:rPr lang="cs-CZ" sz="1600" b="1" kern="1200" dirty="0" err="1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BSc</a:t>
          </a: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</a:t>
          </a:r>
          <a:r>
            <a:rPr lang="cs-CZ" sz="1600" b="1" kern="1200" dirty="0" err="1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MSc</a:t>
          </a:r>
          <a:endParaRPr lang="cs-CZ" sz="1600" b="1" kern="12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>
            <a:spcBef>
              <a:spcPts val="0"/>
            </a:spcBef>
            <a:spcAft>
              <a:spcPts val="600"/>
            </a:spcAft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thomas.huemer@ooe.gv.at</a:t>
          </a:r>
        </a:p>
        <a:p>
          <a:pPr>
            <a:spcBef>
              <a:spcPts val="0"/>
            </a:spcBef>
            <a:spcAft>
              <a:spcPts val="600"/>
            </a:spcAft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T: +43 732 7720 14850</a:t>
          </a:r>
          <a:b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endParaRPr lang="en-US" sz="1600" b="1" kern="12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97DC3DA-FA5D-48BE-B3D6-9BC884EE68D0}" type="parTrans" cxnId="{5BE930B3-2003-40C3-92D9-044E2D4C70D5}">
      <dgm:prSet/>
      <dgm:spPr/>
      <dgm:t>
        <a:bodyPr/>
        <a:lstStyle/>
        <a:p>
          <a:endParaRPr lang="en-US"/>
        </a:p>
      </dgm:t>
    </dgm:pt>
    <dgm:pt modelId="{31A49F76-F8E8-4E30-8C83-81F8906F9527}" type="sibTrans" cxnId="{5BE930B3-2003-40C3-92D9-044E2D4C70D5}">
      <dgm:prSet/>
      <dgm:spPr/>
      <dgm:t>
        <a:bodyPr/>
        <a:lstStyle/>
        <a:p>
          <a:endParaRPr lang="en-US"/>
        </a:p>
      </dgm:t>
    </dgm:pt>
    <dgm:pt modelId="{FC7B4859-34BD-4B0F-B072-FE6743EFEC03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cs-CZ" sz="1600" b="1" kern="1200" dirty="0" err="1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Mag.a</a:t>
          </a: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Adriana </a:t>
          </a:r>
          <a:r>
            <a:rPr lang="cs-CZ" sz="1600" b="1" kern="1200" dirty="0" err="1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Bachora</a:t>
          </a: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-Nowak</a:t>
          </a:r>
        </a:p>
        <a:p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T: +43 1 4000 27065</a:t>
          </a:r>
        </a:p>
        <a:p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adriana.bachora-nowak@wien.gv.at</a:t>
          </a:r>
        </a:p>
      </dgm:t>
    </dgm:pt>
    <dgm:pt modelId="{DD71716A-9D2E-40E7-BD75-8B352D1570B5}" type="parTrans" cxnId="{FEF4145C-7046-4DDC-842E-76C90E4FE99B}">
      <dgm:prSet/>
      <dgm:spPr/>
      <dgm:t>
        <a:bodyPr/>
        <a:lstStyle/>
        <a:p>
          <a:endParaRPr lang="cs-CZ"/>
        </a:p>
      </dgm:t>
    </dgm:pt>
    <dgm:pt modelId="{FD4F3B4E-9355-4F35-AC89-3DB8F7EAB81A}" type="sibTrans" cxnId="{FEF4145C-7046-4DDC-842E-76C90E4FE99B}">
      <dgm:prSet/>
      <dgm:spPr/>
      <dgm:t>
        <a:bodyPr/>
        <a:lstStyle/>
        <a:p>
          <a:endParaRPr lang="cs-CZ"/>
        </a:p>
      </dgm:t>
    </dgm:pt>
    <dgm:pt modelId="{0336FE30-12FE-4296-A137-54DED81D9765}" type="pres">
      <dgm:prSet presAssocID="{425DFC37-74FE-44F5-AD57-492006CACF78}" presName="linear" presStyleCnt="0">
        <dgm:presLayoutVars>
          <dgm:animLvl val="lvl"/>
          <dgm:resizeHandles val="exact"/>
        </dgm:presLayoutVars>
      </dgm:prSet>
      <dgm:spPr/>
    </dgm:pt>
    <dgm:pt modelId="{9D3F0AD6-14CF-4FDD-8417-209AD8976D4F}" type="pres">
      <dgm:prSet presAssocID="{FDA48623-CDF5-4C27-822E-AA7EA5B38CA2}" presName="parentText" presStyleLbl="node1" presStyleIdx="0" presStyleCnt="3" custScaleY="107409" custLinFactY="-26162" custLinFactNeighborY="-100000">
        <dgm:presLayoutVars>
          <dgm:chMax val="0"/>
          <dgm:bulletEnabled val="1"/>
        </dgm:presLayoutVars>
      </dgm:prSet>
      <dgm:spPr/>
    </dgm:pt>
    <dgm:pt modelId="{3895C2A0-3AEC-4450-9292-EC8E22057493}" type="pres">
      <dgm:prSet presAssocID="{B7F7B109-F69B-438C-A2BB-7A07B41A492B}" presName="spacer" presStyleCnt="0"/>
      <dgm:spPr/>
    </dgm:pt>
    <dgm:pt modelId="{8B450E69-9EB7-4F02-82D3-36DF0AC70072}" type="pres">
      <dgm:prSet presAssocID="{45E983DD-8ACA-4D78-91C3-55371996A856}" presName="parentText" presStyleLbl="node1" presStyleIdx="1" presStyleCnt="3" custScaleY="109668" custLinFactNeighborY="87077">
        <dgm:presLayoutVars>
          <dgm:chMax val="0"/>
          <dgm:bulletEnabled val="1"/>
        </dgm:presLayoutVars>
      </dgm:prSet>
      <dgm:spPr/>
    </dgm:pt>
    <dgm:pt modelId="{01690A08-EB17-43ED-980C-85F47582A8F6}" type="pres">
      <dgm:prSet presAssocID="{31A49F76-F8E8-4E30-8C83-81F8906F9527}" presName="spacer" presStyleCnt="0"/>
      <dgm:spPr/>
    </dgm:pt>
    <dgm:pt modelId="{3DD54750-119F-4538-B261-2B77EEA6994F}" type="pres">
      <dgm:prSet presAssocID="{FC7B4859-34BD-4B0F-B072-FE6743EFEC03}" presName="parentText" presStyleLbl="node1" presStyleIdx="2" presStyleCnt="3" custScaleY="99460" custLinFactY="12096" custLinFactNeighborY="100000">
        <dgm:presLayoutVars>
          <dgm:chMax val="0"/>
          <dgm:bulletEnabled val="1"/>
        </dgm:presLayoutVars>
      </dgm:prSet>
      <dgm:spPr/>
    </dgm:pt>
  </dgm:ptLst>
  <dgm:cxnLst>
    <dgm:cxn modelId="{40731335-35B4-4A21-867E-5DFAAC701E3D}" type="presOf" srcId="{425DFC37-74FE-44F5-AD57-492006CACF78}" destId="{0336FE30-12FE-4296-A137-54DED81D9765}" srcOrd="0" destOrd="0" presId="urn:microsoft.com/office/officeart/2005/8/layout/vList2"/>
    <dgm:cxn modelId="{A27DE93B-0129-4D51-B104-A1674FEBA01A}" type="presOf" srcId="{FC7B4859-34BD-4B0F-B072-FE6743EFEC03}" destId="{3DD54750-119F-4538-B261-2B77EEA6994F}" srcOrd="0" destOrd="0" presId="urn:microsoft.com/office/officeart/2005/8/layout/vList2"/>
    <dgm:cxn modelId="{FEF4145C-7046-4DDC-842E-76C90E4FE99B}" srcId="{425DFC37-74FE-44F5-AD57-492006CACF78}" destId="{FC7B4859-34BD-4B0F-B072-FE6743EFEC03}" srcOrd="2" destOrd="0" parTransId="{DD71716A-9D2E-40E7-BD75-8B352D1570B5}" sibTransId="{FD4F3B4E-9355-4F35-AC89-3DB8F7EAB81A}"/>
    <dgm:cxn modelId="{8B9A7756-C79E-4332-8CF8-7B468E8AEABD}" srcId="{425DFC37-74FE-44F5-AD57-492006CACF78}" destId="{FDA48623-CDF5-4C27-822E-AA7EA5B38CA2}" srcOrd="0" destOrd="0" parTransId="{0749F2E1-13AF-4556-BEFF-F8C6C250714B}" sibTransId="{B7F7B109-F69B-438C-A2BB-7A07B41A492B}"/>
    <dgm:cxn modelId="{5BE930B3-2003-40C3-92D9-044E2D4C70D5}" srcId="{425DFC37-74FE-44F5-AD57-492006CACF78}" destId="{45E983DD-8ACA-4D78-91C3-55371996A856}" srcOrd="1" destOrd="0" parTransId="{C97DC3DA-FA5D-48BE-B3D6-9BC884EE68D0}" sibTransId="{31A49F76-F8E8-4E30-8C83-81F8906F9527}"/>
    <dgm:cxn modelId="{47BAC2BA-A206-4FC5-907A-9674278F8EBA}" type="presOf" srcId="{45E983DD-8ACA-4D78-91C3-55371996A856}" destId="{8B450E69-9EB7-4F02-82D3-36DF0AC70072}" srcOrd="0" destOrd="0" presId="urn:microsoft.com/office/officeart/2005/8/layout/vList2"/>
    <dgm:cxn modelId="{C5C127CF-CED2-4ADF-8DC9-FAB0CEC59E7A}" type="presOf" srcId="{FDA48623-CDF5-4C27-822E-AA7EA5B38CA2}" destId="{9D3F0AD6-14CF-4FDD-8417-209AD8976D4F}" srcOrd="0" destOrd="0" presId="urn:microsoft.com/office/officeart/2005/8/layout/vList2"/>
    <dgm:cxn modelId="{C5300881-7E8C-48CA-BE76-B81DB2E522E0}" type="presParOf" srcId="{0336FE30-12FE-4296-A137-54DED81D9765}" destId="{9D3F0AD6-14CF-4FDD-8417-209AD8976D4F}" srcOrd="0" destOrd="0" presId="urn:microsoft.com/office/officeart/2005/8/layout/vList2"/>
    <dgm:cxn modelId="{2982E1C6-8097-45AA-843A-5331FE639480}" type="presParOf" srcId="{0336FE30-12FE-4296-A137-54DED81D9765}" destId="{3895C2A0-3AEC-4450-9292-EC8E22057493}" srcOrd="1" destOrd="0" presId="urn:microsoft.com/office/officeart/2005/8/layout/vList2"/>
    <dgm:cxn modelId="{A1B847ED-44CE-427A-A611-8D0D7D749E0A}" type="presParOf" srcId="{0336FE30-12FE-4296-A137-54DED81D9765}" destId="{8B450E69-9EB7-4F02-82D3-36DF0AC70072}" srcOrd="2" destOrd="0" presId="urn:microsoft.com/office/officeart/2005/8/layout/vList2"/>
    <dgm:cxn modelId="{225F0976-4994-4DE7-9389-6A8E2ADA4DB3}" type="presParOf" srcId="{0336FE30-12FE-4296-A137-54DED81D9765}" destId="{01690A08-EB17-43ED-980C-85F47582A8F6}" srcOrd="3" destOrd="0" presId="urn:microsoft.com/office/officeart/2005/8/layout/vList2"/>
    <dgm:cxn modelId="{25F73E66-F777-4498-909E-6210972D1A2C}" type="presParOf" srcId="{0336FE30-12FE-4296-A137-54DED81D9765}" destId="{3DD54750-119F-4538-B261-2B77EEA6994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5DFC37-74FE-44F5-AD57-492006CACF7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DA48623-CDF5-4C27-822E-AA7EA5B38CA2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cs-CZ" sz="16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Mgr. Vanda Pánková  </a:t>
          </a:r>
        </a:p>
        <a:p>
          <a:pPr>
            <a:lnSpc>
              <a:spcPct val="100000"/>
            </a:lnSpc>
            <a:spcAft>
              <a:spcPts val="600"/>
            </a:spcAft>
          </a:pPr>
          <a:r>
            <a:rPr lang="cs-CZ" sz="16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pankova@kraj-jihocesky.cz  </a:t>
          </a:r>
        </a:p>
        <a:p>
          <a:pPr>
            <a:lnSpc>
              <a:spcPct val="100000"/>
            </a:lnSpc>
            <a:spcAft>
              <a:spcPts val="600"/>
            </a:spcAft>
          </a:pPr>
          <a:r>
            <a:rPr lang="cs-CZ" sz="16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Tel.:  +420 386 720 162  </a:t>
          </a:r>
          <a:r>
            <a:rPr lang="cs-CZ" sz="1600" b="1" dirty="0">
              <a:solidFill>
                <a:srgbClr val="003399"/>
              </a:solidFill>
            </a:rPr>
            <a:t>	</a:t>
          </a:r>
          <a:r>
            <a:rPr lang="cs-CZ" sz="1900" b="1" dirty="0"/>
            <a:t>  </a:t>
          </a:r>
          <a:endParaRPr lang="en-US" sz="1900" dirty="0"/>
        </a:p>
      </dgm:t>
    </dgm:pt>
    <dgm:pt modelId="{0749F2E1-13AF-4556-BEFF-F8C6C250714B}" type="parTrans" cxnId="{8B9A7756-C79E-4332-8CF8-7B468E8AEABD}">
      <dgm:prSet/>
      <dgm:spPr/>
      <dgm:t>
        <a:bodyPr/>
        <a:lstStyle/>
        <a:p>
          <a:endParaRPr lang="en-US"/>
        </a:p>
      </dgm:t>
    </dgm:pt>
    <dgm:pt modelId="{B7F7B109-F69B-438C-A2BB-7A07B41A492B}" type="sibTrans" cxnId="{8B9A7756-C79E-4332-8CF8-7B468E8AEABD}">
      <dgm:prSet/>
      <dgm:spPr/>
      <dgm:t>
        <a:bodyPr/>
        <a:lstStyle/>
        <a:p>
          <a:endParaRPr lang="en-US"/>
        </a:p>
      </dgm:t>
    </dgm:pt>
    <dgm:pt modelId="{45E983DD-8ACA-4D78-91C3-55371996A856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cs-CZ" sz="16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Ing. Jitka Hrodějová </a:t>
          </a:r>
        </a:p>
        <a:p>
          <a:pPr>
            <a:lnSpc>
              <a:spcPct val="100000"/>
            </a:lnSpc>
            <a:spcAft>
              <a:spcPts val="600"/>
            </a:spcAft>
          </a:pPr>
          <a:r>
            <a:rPr lang="cs-CZ" sz="16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hrodejova@kraj-jihocesky.cz </a:t>
          </a:r>
        </a:p>
        <a:p>
          <a:pPr>
            <a:lnSpc>
              <a:spcPct val="100000"/>
            </a:lnSpc>
            <a:spcAft>
              <a:spcPts val="600"/>
            </a:spcAft>
          </a:pPr>
          <a:r>
            <a:rPr lang="cs-CZ" sz="16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Tel.: +420 386 720 215</a:t>
          </a:r>
          <a:endParaRPr lang="en-US" sz="16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97DC3DA-FA5D-48BE-B3D6-9BC884EE68D0}" type="parTrans" cxnId="{5BE930B3-2003-40C3-92D9-044E2D4C70D5}">
      <dgm:prSet/>
      <dgm:spPr/>
      <dgm:t>
        <a:bodyPr/>
        <a:lstStyle/>
        <a:p>
          <a:endParaRPr lang="en-US"/>
        </a:p>
      </dgm:t>
    </dgm:pt>
    <dgm:pt modelId="{31A49F76-F8E8-4E30-8C83-81F8906F9527}" type="sibTrans" cxnId="{5BE930B3-2003-40C3-92D9-044E2D4C70D5}">
      <dgm:prSet/>
      <dgm:spPr/>
      <dgm:t>
        <a:bodyPr/>
        <a:lstStyle/>
        <a:p>
          <a:endParaRPr lang="en-US"/>
        </a:p>
      </dgm:t>
    </dgm:pt>
    <dgm:pt modelId="{FC7B4859-34BD-4B0F-B072-FE6743EFEC03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cs-CZ" sz="16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Blanka Douchová, </a:t>
          </a:r>
          <a:r>
            <a:rPr lang="cs-CZ" sz="1600" b="1" dirty="0" err="1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DiS</a:t>
          </a:r>
          <a:r>
            <a:rPr lang="cs-CZ" sz="16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 </a:t>
          </a:r>
        </a:p>
        <a:p>
          <a:pPr>
            <a:lnSpc>
              <a:spcPct val="100000"/>
            </a:lnSpc>
            <a:spcAft>
              <a:spcPts val="600"/>
            </a:spcAft>
          </a:pPr>
          <a:r>
            <a:rPr lang="cs-CZ" sz="16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douchova@kraj-jihocesky.cz</a:t>
          </a:r>
        </a:p>
        <a:p>
          <a:pPr>
            <a:lnSpc>
              <a:spcPct val="100000"/>
            </a:lnSpc>
            <a:spcAft>
              <a:spcPts val="600"/>
            </a:spcAft>
          </a:pPr>
          <a:r>
            <a:rPr lang="cs-CZ" sz="16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Tel.: +420 386 720 384</a:t>
          </a:r>
          <a:endParaRPr lang="cs-CZ" sz="16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D71716A-9D2E-40E7-BD75-8B352D1570B5}" type="parTrans" cxnId="{FEF4145C-7046-4DDC-842E-76C90E4FE99B}">
      <dgm:prSet/>
      <dgm:spPr/>
      <dgm:t>
        <a:bodyPr/>
        <a:lstStyle/>
        <a:p>
          <a:endParaRPr lang="cs-CZ"/>
        </a:p>
      </dgm:t>
    </dgm:pt>
    <dgm:pt modelId="{FD4F3B4E-9355-4F35-AC89-3DB8F7EAB81A}" type="sibTrans" cxnId="{FEF4145C-7046-4DDC-842E-76C90E4FE99B}">
      <dgm:prSet/>
      <dgm:spPr/>
      <dgm:t>
        <a:bodyPr/>
        <a:lstStyle/>
        <a:p>
          <a:endParaRPr lang="cs-CZ"/>
        </a:p>
      </dgm:t>
    </dgm:pt>
    <dgm:pt modelId="{0336FE30-12FE-4296-A137-54DED81D9765}" type="pres">
      <dgm:prSet presAssocID="{425DFC37-74FE-44F5-AD57-492006CACF78}" presName="linear" presStyleCnt="0">
        <dgm:presLayoutVars>
          <dgm:animLvl val="lvl"/>
          <dgm:resizeHandles val="exact"/>
        </dgm:presLayoutVars>
      </dgm:prSet>
      <dgm:spPr/>
    </dgm:pt>
    <dgm:pt modelId="{9D3F0AD6-14CF-4FDD-8417-209AD8976D4F}" type="pres">
      <dgm:prSet presAssocID="{FDA48623-CDF5-4C27-822E-AA7EA5B38CA2}" presName="parentText" presStyleLbl="node1" presStyleIdx="0" presStyleCnt="3" custScaleY="96960" custLinFactNeighborY="-9992">
        <dgm:presLayoutVars>
          <dgm:chMax val="0"/>
          <dgm:bulletEnabled val="1"/>
        </dgm:presLayoutVars>
      </dgm:prSet>
      <dgm:spPr/>
    </dgm:pt>
    <dgm:pt modelId="{3895C2A0-3AEC-4450-9292-EC8E22057493}" type="pres">
      <dgm:prSet presAssocID="{B7F7B109-F69B-438C-A2BB-7A07B41A492B}" presName="spacer" presStyleCnt="0"/>
      <dgm:spPr/>
    </dgm:pt>
    <dgm:pt modelId="{8B450E69-9EB7-4F02-82D3-36DF0AC70072}" type="pres">
      <dgm:prSet presAssocID="{45E983DD-8ACA-4D78-91C3-55371996A85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1690A08-EB17-43ED-980C-85F47582A8F6}" type="pres">
      <dgm:prSet presAssocID="{31A49F76-F8E8-4E30-8C83-81F8906F9527}" presName="spacer" presStyleCnt="0"/>
      <dgm:spPr/>
    </dgm:pt>
    <dgm:pt modelId="{3DD54750-119F-4538-B261-2B77EEA6994F}" type="pres">
      <dgm:prSet presAssocID="{FC7B4859-34BD-4B0F-B072-FE6743EFEC0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0731335-35B4-4A21-867E-5DFAAC701E3D}" type="presOf" srcId="{425DFC37-74FE-44F5-AD57-492006CACF78}" destId="{0336FE30-12FE-4296-A137-54DED81D9765}" srcOrd="0" destOrd="0" presId="urn:microsoft.com/office/officeart/2005/8/layout/vList2"/>
    <dgm:cxn modelId="{A27DE93B-0129-4D51-B104-A1674FEBA01A}" type="presOf" srcId="{FC7B4859-34BD-4B0F-B072-FE6743EFEC03}" destId="{3DD54750-119F-4538-B261-2B77EEA6994F}" srcOrd="0" destOrd="0" presId="urn:microsoft.com/office/officeart/2005/8/layout/vList2"/>
    <dgm:cxn modelId="{FEF4145C-7046-4DDC-842E-76C90E4FE99B}" srcId="{425DFC37-74FE-44F5-AD57-492006CACF78}" destId="{FC7B4859-34BD-4B0F-B072-FE6743EFEC03}" srcOrd="2" destOrd="0" parTransId="{DD71716A-9D2E-40E7-BD75-8B352D1570B5}" sibTransId="{FD4F3B4E-9355-4F35-AC89-3DB8F7EAB81A}"/>
    <dgm:cxn modelId="{8B9A7756-C79E-4332-8CF8-7B468E8AEABD}" srcId="{425DFC37-74FE-44F5-AD57-492006CACF78}" destId="{FDA48623-CDF5-4C27-822E-AA7EA5B38CA2}" srcOrd="0" destOrd="0" parTransId="{0749F2E1-13AF-4556-BEFF-F8C6C250714B}" sibTransId="{B7F7B109-F69B-438C-A2BB-7A07B41A492B}"/>
    <dgm:cxn modelId="{5BE930B3-2003-40C3-92D9-044E2D4C70D5}" srcId="{425DFC37-74FE-44F5-AD57-492006CACF78}" destId="{45E983DD-8ACA-4D78-91C3-55371996A856}" srcOrd="1" destOrd="0" parTransId="{C97DC3DA-FA5D-48BE-B3D6-9BC884EE68D0}" sibTransId="{31A49F76-F8E8-4E30-8C83-81F8906F9527}"/>
    <dgm:cxn modelId="{47BAC2BA-A206-4FC5-907A-9674278F8EBA}" type="presOf" srcId="{45E983DD-8ACA-4D78-91C3-55371996A856}" destId="{8B450E69-9EB7-4F02-82D3-36DF0AC70072}" srcOrd="0" destOrd="0" presId="urn:microsoft.com/office/officeart/2005/8/layout/vList2"/>
    <dgm:cxn modelId="{C5C127CF-CED2-4ADF-8DC9-FAB0CEC59E7A}" type="presOf" srcId="{FDA48623-CDF5-4C27-822E-AA7EA5B38CA2}" destId="{9D3F0AD6-14CF-4FDD-8417-209AD8976D4F}" srcOrd="0" destOrd="0" presId="urn:microsoft.com/office/officeart/2005/8/layout/vList2"/>
    <dgm:cxn modelId="{C5300881-7E8C-48CA-BE76-B81DB2E522E0}" type="presParOf" srcId="{0336FE30-12FE-4296-A137-54DED81D9765}" destId="{9D3F0AD6-14CF-4FDD-8417-209AD8976D4F}" srcOrd="0" destOrd="0" presId="urn:microsoft.com/office/officeart/2005/8/layout/vList2"/>
    <dgm:cxn modelId="{2982E1C6-8097-45AA-843A-5331FE639480}" type="presParOf" srcId="{0336FE30-12FE-4296-A137-54DED81D9765}" destId="{3895C2A0-3AEC-4450-9292-EC8E22057493}" srcOrd="1" destOrd="0" presId="urn:microsoft.com/office/officeart/2005/8/layout/vList2"/>
    <dgm:cxn modelId="{A1B847ED-44CE-427A-A611-8D0D7D749E0A}" type="presParOf" srcId="{0336FE30-12FE-4296-A137-54DED81D9765}" destId="{8B450E69-9EB7-4F02-82D3-36DF0AC70072}" srcOrd="2" destOrd="0" presId="urn:microsoft.com/office/officeart/2005/8/layout/vList2"/>
    <dgm:cxn modelId="{225F0976-4994-4DE7-9389-6A8E2ADA4DB3}" type="presParOf" srcId="{0336FE30-12FE-4296-A137-54DED81D9765}" destId="{01690A08-EB17-43ED-980C-85F47582A8F6}" srcOrd="3" destOrd="0" presId="urn:microsoft.com/office/officeart/2005/8/layout/vList2"/>
    <dgm:cxn modelId="{25F73E66-F777-4498-909E-6210972D1A2C}" type="presParOf" srcId="{0336FE30-12FE-4296-A137-54DED81D9765}" destId="{3DD54750-119F-4538-B261-2B77EEA6994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354CA-B3B5-4159-8B9F-F74417FF06D5}">
      <dsp:nvSpPr>
        <dsp:cNvPr id="0" name=""/>
        <dsp:cNvSpPr/>
      </dsp:nvSpPr>
      <dsp:spPr>
        <a:xfrm>
          <a:off x="815024" y="960001"/>
          <a:ext cx="639931" cy="63993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6C0907-8AA9-4FCD-997A-5AD94B887038}">
      <dsp:nvSpPr>
        <dsp:cNvPr id="0" name=""/>
        <dsp:cNvSpPr/>
      </dsp:nvSpPr>
      <dsp:spPr>
        <a:xfrm>
          <a:off x="48784" y="2231481"/>
          <a:ext cx="2172397" cy="943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latin typeface="Neue Haas Grotesk Text Pro" panose="020B0504020202020204" pitchFamily="34" charset="-18"/>
              <a:ea typeface="Tahoma" panose="020B0604030504040204" pitchFamily="34" charset="0"/>
              <a:cs typeface="Tahoma" panose="020B0604030504040204" pitchFamily="34" charset="0"/>
            </a:rPr>
            <a:t>vědeckovýzkumné instituce, firmy (pouze v Prioritě 1)</a:t>
          </a:r>
          <a:endParaRPr lang="en-US" sz="1600" kern="1200" dirty="0">
            <a:latin typeface="Neue Haas Grotesk Text Pro" panose="020B0504020202020204" pitchFamily="34" charset="-18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8784" y="2231481"/>
        <a:ext cx="2172397" cy="943413"/>
      </dsp:txXfrm>
    </dsp:sp>
    <dsp:sp modelId="{5AC043F6-426D-4C45-8F0A-FD328D75090B}">
      <dsp:nvSpPr>
        <dsp:cNvPr id="0" name=""/>
        <dsp:cNvSpPr/>
      </dsp:nvSpPr>
      <dsp:spPr>
        <a:xfrm>
          <a:off x="3111116" y="954261"/>
          <a:ext cx="639931" cy="63993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266D99-3181-4828-A089-396CD735BE78}">
      <dsp:nvSpPr>
        <dsp:cNvPr id="0" name=""/>
        <dsp:cNvSpPr/>
      </dsp:nvSpPr>
      <dsp:spPr>
        <a:xfrm>
          <a:off x="2729828" y="2142652"/>
          <a:ext cx="1422070" cy="9663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latin typeface="Neue Haas Grotesk Text Pro" panose="020B0504020202020204" pitchFamily="34" charset="-18"/>
              <a:ea typeface="Tahoma" panose="020B0604030504040204" pitchFamily="34" charset="0"/>
              <a:cs typeface="Tahoma" panose="020B0604030504040204" pitchFamily="34" charset="0"/>
            </a:rPr>
            <a:t>školy, vysoké školy a univerzity</a:t>
          </a:r>
          <a:endParaRPr lang="en-US" sz="1600" kern="1200" dirty="0">
            <a:latin typeface="Neue Haas Grotesk Text Pro" panose="020B0504020202020204" pitchFamily="34" charset="-18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729828" y="2142652"/>
        <a:ext cx="1422070" cy="966374"/>
      </dsp:txXfrm>
    </dsp:sp>
    <dsp:sp modelId="{D560C569-3D8C-421B-8D54-8904FD5FA3B9}">
      <dsp:nvSpPr>
        <dsp:cNvPr id="0" name=""/>
        <dsp:cNvSpPr/>
      </dsp:nvSpPr>
      <dsp:spPr>
        <a:xfrm>
          <a:off x="5041623" y="318952"/>
          <a:ext cx="639931" cy="639931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85C91-0349-494A-94C4-61E56D0D8646}">
      <dsp:nvSpPr>
        <dsp:cNvPr id="0" name=""/>
        <dsp:cNvSpPr/>
      </dsp:nvSpPr>
      <dsp:spPr>
        <a:xfrm>
          <a:off x="4259272" y="2078240"/>
          <a:ext cx="2371714" cy="3227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latin typeface="Neue Haas Grotesk Text Pro" panose="020B0504020202020204" pitchFamily="34" charset="-18"/>
              <a:ea typeface="Tahoma" panose="020B0604030504040204" pitchFamily="34" charset="0"/>
              <a:cs typeface="Tahoma" panose="020B0604030504040204" pitchFamily="34" charset="0"/>
            </a:rPr>
            <a:t>subjekty veřejné správy (stát, spolková země, kraj, region, obce a jimi zřizované a zakládané organizace a společnosti)</a:t>
          </a:r>
          <a:endParaRPr lang="en-US" sz="1600" kern="1200" dirty="0">
            <a:latin typeface="Neue Haas Grotesk Text Pro" panose="020B0504020202020204" pitchFamily="34" charset="-18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259272" y="2078240"/>
        <a:ext cx="2371714" cy="3227100"/>
      </dsp:txXfrm>
    </dsp:sp>
    <dsp:sp modelId="{230EAA4C-9236-479D-9634-852F2432C8BF}">
      <dsp:nvSpPr>
        <dsp:cNvPr id="0" name=""/>
        <dsp:cNvSpPr/>
      </dsp:nvSpPr>
      <dsp:spPr>
        <a:xfrm>
          <a:off x="815021" y="4179787"/>
          <a:ext cx="639931" cy="63993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39CEC4-DBDA-4AB4-B7C5-283CDDF3448F}">
      <dsp:nvSpPr>
        <dsp:cNvPr id="0" name=""/>
        <dsp:cNvSpPr/>
      </dsp:nvSpPr>
      <dsp:spPr>
        <a:xfrm>
          <a:off x="423955" y="4795951"/>
          <a:ext cx="1422070" cy="9663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latin typeface="Neue Haas Grotesk Text Pro" panose="020B0504020202020204" pitchFamily="34" charset="-18"/>
              <a:ea typeface="Tahoma" panose="020B0604030504040204" pitchFamily="34" charset="0"/>
              <a:cs typeface="Tahoma" panose="020B0604030504040204" pitchFamily="34" charset="0"/>
            </a:rPr>
            <a:t>neziskové organizace, vč. církví</a:t>
          </a:r>
          <a:endParaRPr lang="en-US" sz="1600" kern="1200" dirty="0">
            <a:latin typeface="Neue Haas Grotesk Text Pro" panose="020B0504020202020204" pitchFamily="34" charset="-18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23955" y="4795951"/>
        <a:ext cx="1422070" cy="966374"/>
      </dsp:txXfrm>
    </dsp:sp>
    <dsp:sp modelId="{8A8C9C31-567B-430B-93F0-B1B0AF45BEF1}">
      <dsp:nvSpPr>
        <dsp:cNvPr id="0" name=""/>
        <dsp:cNvSpPr/>
      </dsp:nvSpPr>
      <dsp:spPr>
        <a:xfrm>
          <a:off x="3073276" y="4149263"/>
          <a:ext cx="639931" cy="63993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3189B-E313-45B0-B681-E1412360C052}">
      <dsp:nvSpPr>
        <dsp:cNvPr id="0" name=""/>
        <dsp:cNvSpPr/>
      </dsp:nvSpPr>
      <dsp:spPr>
        <a:xfrm>
          <a:off x="2707373" y="4845462"/>
          <a:ext cx="1422070" cy="9663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latin typeface="Neue Haas Grotesk Text Pro" panose="020B0504020202020204" pitchFamily="34" charset="-18"/>
              <a:ea typeface="Tahoma" panose="020B0604030504040204" pitchFamily="34" charset="0"/>
              <a:cs typeface="Tahoma" panose="020B0604030504040204" pitchFamily="34" charset="0"/>
            </a:rPr>
            <a:t>komory a sdružení</a:t>
          </a:r>
          <a:endParaRPr lang="en-US" sz="1600" kern="1200" dirty="0">
            <a:latin typeface="Neue Haas Grotesk Text Pro" panose="020B0504020202020204" pitchFamily="34" charset="-18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707373" y="4845462"/>
        <a:ext cx="1422070" cy="9663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3278D5-CE0D-4072-A2FC-8631147AF91F}">
      <dsp:nvSpPr>
        <dsp:cNvPr id="0" name=""/>
        <dsp:cNvSpPr/>
      </dsp:nvSpPr>
      <dsp:spPr>
        <a:xfrm>
          <a:off x="0" y="679525"/>
          <a:ext cx="5873750" cy="637857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Společná příprava (povinné)</a:t>
          </a:r>
          <a:endParaRPr lang="en-US" sz="1800" kern="12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138" y="710663"/>
        <a:ext cx="5811474" cy="575581"/>
      </dsp:txXfrm>
    </dsp:sp>
    <dsp:sp modelId="{3D4A3E09-DDD3-4ECC-A177-814227B6C66E}">
      <dsp:nvSpPr>
        <dsp:cNvPr id="0" name=""/>
        <dsp:cNvSpPr/>
      </dsp:nvSpPr>
      <dsp:spPr>
        <a:xfrm>
          <a:off x="0" y="1480049"/>
          <a:ext cx="5873750" cy="625277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Společná realizace (povinné)</a:t>
          </a:r>
          <a:endParaRPr lang="en-US" sz="1800" kern="12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0524" y="1510573"/>
        <a:ext cx="5812702" cy="564229"/>
      </dsp:txXfrm>
    </dsp:sp>
    <dsp:sp modelId="{126927BE-A3FC-4434-9B4A-E74D10D5366D}">
      <dsp:nvSpPr>
        <dsp:cNvPr id="0" name=""/>
        <dsp:cNvSpPr/>
      </dsp:nvSpPr>
      <dsp:spPr>
        <a:xfrm>
          <a:off x="0" y="2279679"/>
          <a:ext cx="5873750" cy="882637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Společné financování (volitelné</a:t>
          </a:r>
          <a:r>
            <a:rPr lang="cs-CZ" sz="1800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(Finanční podíl každého z partnerů nejméně 5 % celkových způsobilých výdajů)</a:t>
          </a:r>
          <a:endParaRPr lang="en-US" sz="1600" kern="12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3087" y="2322766"/>
        <a:ext cx="5787576" cy="796463"/>
      </dsp:txXfrm>
    </dsp:sp>
    <dsp:sp modelId="{1DB73208-127F-41D9-9446-C5A85070ED8F}">
      <dsp:nvSpPr>
        <dsp:cNvPr id="0" name=""/>
        <dsp:cNvSpPr/>
      </dsp:nvSpPr>
      <dsp:spPr>
        <a:xfrm>
          <a:off x="0" y="3356604"/>
          <a:ext cx="5873750" cy="655948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Společný personál (volitelné)</a:t>
          </a:r>
          <a:endParaRPr lang="en-US" sz="1800" kern="12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2021" y="3388625"/>
        <a:ext cx="5809708" cy="5919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F0AD6-14CF-4FDD-8417-209AD8976D4F}">
      <dsp:nvSpPr>
        <dsp:cNvPr id="0" name=""/>
        <dsp:cNvSpPr/>
      </dsp:nvSpPr>
      <dsp:spPr>
        <a:xfrm>
          <a:off x="0" y="0"/>
          <a:ext cx="4780196" cy="1254682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Mag. Francois-Edouard Pailleron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cs-CZ" sz="1600" b="1" u="none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francoisedouard.pailleron@noel.gv.at</a:t>
          </a:r>
          <a:r>
            <a:rPr lang="cs-CZ" sz="1600" b="1" u="none" kern="1200" dirty="0"/>
            <a:t>  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cs-CZ" sz="1600" b="1" u="none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T: +43 2742 9005 14129</a:t>
          </a:r>
          <a:endParaRPr lang="en-US" sz="1600" u="none" kern="1200" dirty="0"/>
        </a:p>
      </dsp:txBody>
      <dsp:txXfrm>
        <a:off x="61249" y="61249"/>
        <a:ext cx="4657698" cy="1132184"/>
      </dsp:txXfrm>
    </dsp:sp>
    <dsp:sp modelId="{8B450E69-9EB7-4F02-82D3-36DF0AC70072}">
      <dsp:nvSpPr>
        <dsp:cNvPr id="0" name=""/>
        <dsp:cNvSpPr/>
      </dsp:nvSpPr>
      <dsp:spPr>
        <a:xfrm>
          <a:off x="0" y="1444987"/>
          <a:ext cx="4780196" cy="1281070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ts val="0"/>
            </a:spcBef>
            <a:spcAft>
              <a:spcPts val="600"/>
            </a:spcAft>
            <a:buNone/>
          </a:pPr>
          <a:endParaRPr lang="cs-CZ" sz="1600" b="1" kern="12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l" defTabSz="711200">
            <a:lnSpc>
              <a:spcPct val="90000"/>
            </a:lnSpc>
            <a:spcBef>
              <a:spcPts val="0"/>
            </a:spcBef>
            <a:spcAft>
              <a:spcPts val="600"/>
            </a:spcAft>
            <a:buNone/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Thomas </a:t>
          </a:r>
          <a:r>
            <a:rPr lang="cs-CZ" sz="1600" b="1" kern="1200" dirty="0" err="1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Huemer</a:t>
          </a: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</a:t>
          </a:r>
          <a:r>
            <a:rPr lang="cs-CZ" sz="1600" b="1" kern="1200" dirty="0" err="1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BSc</a:t>
          </a: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</a:t>
          </a:r>
          <a:r>
            <a:rPr lang="cs-CZ" sz="1600" b="1" kern="1200" dirty="0" err="1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MSc</a:t>
          </a:r>
          <a:endParaRPr lang="cs-CZ" sz="1600" b="1" kern="12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l" defTabSz="711200">
            <a:lnSpc>
              <a:spcPct val="90000"/>
            </a:lnSpc>
            <a:spcBef>
              <a:spcPts val="0"/>
            </a:spcBef>
            <a:spcAft>
              <a:spcPts val="600"/>
            </a:spcAft>
            <a:buNone/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thomas.huemer@ooe.gv.at</a:t>
          </a:r>
        </a:p>
        <a:p>
          <a:pPr marL="0" lvl="0" indent="0" algn="l" defTabSz="711200">
            <a:lnSpc>
              <a:spcPct val="90000"/>
            </a:lnSpc>
            <a:spcBef>
              <a:spcPts val="0"/>
            </a:spcBef>
            <a:spcAft>
              <a:spcPts val="600"/>
            </a:spcAft>
            <a:buNone/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T: +43 732 7720 14850</a:t>
          </a:r>
          <a:b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endParaRPr lang="en-US" sz="1600" b="1" kern="12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2537" y="1507524"/>
        <a:ext cx="4655122" cy="1155996"/>
      </dsp:txXfrm>
    </dsp:sp>
    <dsp:sp modelId="{3DD54750-119F-4538-B261-2B77EEA6994F}">
      <dsp:nvSpPr>
        <dsp:cNvPr id="0" name=""/>
        <dsp:cNvSpPr/>
      </dsp:nvSpPr>
      <dsp:spPr>
        <a:xfrm>
          <a:off x="0" y="2879948"/>
          <a:ext cx="4780196" cy="1161827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 err="1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Mag.a</a:t>
          </a: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Adriana </a:t>
          </a:r>
          <a:r>
            <a:rPr lang="cs-CZ" sz="1600" b="1" kern="1200" dirty="0" err="1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Bachora</a:t>
          </a: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-Nowak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T: +43 1 4000 27065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adriana.bachora-nowak@wien.gv.at</a:t>
          </a:r>
        </a:p>
      </dsp:txBody>
      <dsp:txXfrm>
        <a:off x="56716" y="2936664"/>
        <a:ext cx="4666764" cy="10483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F0AD6-14CF-4FDD-8417-209AD8976D4F}">
      <dsp:nvSpPr>
        <dsp:cNvPr id="0" name=""/>
        <dsp:cNvSpPr/>
      </dsp:nvSpPr>
      <dsp:spPr>
        <a:xfrm>
          <a:off x="0" y="92974"/>
          <a:ext cx="4464050" cy="1179809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Mgr. Vanda Pánková  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pankova@kraj-jihocesky.cz  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Tel.:  +420 386 720 162  </a:t>
          </a:r>
          <a:r>
            <a:rPr lang="cs-CZ" sz="1600" b="1" kern="1200" dirty="0">
              <a:solidFill>
                <a:srgbClr val="003399"/>
              </a:solidFill>
            </a:rPr>
            <a:t>	</a:t>
          </a:r>
          <a:r>
            <a:rPr lang="cs-CZ" sz="1900" b="1" kern="1200" dirty="0"/>
            <a:t>  </a:t>
          </a:r>
          <a:endParaRPr lang="en-US" sz="1900" kern="1200" dirty="0"/>
        </a:p>
      </dsp:txBody>
      <dsp:txXfrm>
        <a:off x="57594" y="150568"/>
        <a:ext cx="4348862" cy="1064621"/>
      </dsp:txXfrm>
    </dsp:sp>
    <dsp:sp modelId="{8B450E69-9EB7-4F02-82D3-36DF0AC70072}">
      <dsp:nvSpPr>
        <dsp:cNvPr id="0" name=""/>
        <dsp:cNvSpPr/>
      </dsp:nvSpPr>
      <dsp:spPr>
        <a:xfrm>
          <a:off x="0" y="1478689"/>
          <a:ext cx="4464050" cy="1216800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Ing. Jitka Hrodějová 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hrodejova@kraj-jihocesky.cz 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Tel.: +420 386 720 215</a:t>
          </a:r>
          <a:endParaRPr lang="en-US" sz="1600" kern="12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9399" y="1538088"/>
        <a:ext cx="4345252" cy="1098002"/>
      </dsp:txXfrm>
    </dsp:sp>
    <dsp:sp modelId="{3DD54750-119F-4538-B261-2B77EEA6994F}">
      <dsp:nvSpPr>
        <dsp:cNvPr id="0" name=""/>
        <dsp:cNvSpPr/>
      </dsp:nvSpPr>
      <dsp:spPr>
        <a:xfrm>
          <a:off x="0" y="2882689"/>
          <a:ext cx="4464050" cy="1216800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Blanka Douchová, </a:t>
          </a:r>
          <a:r>
            <a:rPr lang="cs-CZ" sz="1600" b="1" kern="1200" dirty="0" err="1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DiS</a:t>
          </a: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 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douchova@kraj-jihocesky.cz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cs-CZ" sz="1600" b="1" kern="12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Tel.: +420 386 720 384</a:t>
          </a:r>
          <a:endParaRPr lang="cs-CZ" sz="1600" kern="1200" dirty="0">
            <a:solidFill>
              <a:srgbClr val="003399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9399" y="2942088"/>
        <a:ext cx="4345252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8083706-1AB6-1B27-B440-1CCF1644F5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CEF18C3-0139-1FBE-2D5B-FAF29D181F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A0D20-8128-4887-AA21-CF3BB0A2E1A5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8BD749-B7B5-34AD-47AA-54D5FFF59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F6BF0DD-58C8-CA0F-AA9D-12E64B20B1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14286-1E90-4F31-A056-555DF56AD8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49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r">
              <a:defRPr sz="1200"/>
            </a:lvl1pPr>
          </a:lstStyle>
          <a:p>
            <a:fld id="{78E302FA-47B7-4D11-8940-1C65D92C825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14" tIns="45807" rIns="91614" bIns="4580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614" tIns="45807" rIns="91614" bIns="45807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4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4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r">
              <a:defRPr sz="1200"/>
            </a:lvl1pPr>
          </a:lstStyle>
          <a:p>
            <a:fld id="{60B20636-43EA-481E-AE34-5375CDA01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205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20636-43EA-481E-AE34-5375CDA013C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458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FD595-41E7-4369-9C1B-918D350BF8EE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2600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20636-43EA-481E-AE34-5375CDA013CC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38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FD595-41E7-4369-9C1B-918D350BF8EE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9447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20636-43EA-481E-AE34-5375CDA013C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351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20636-43EA-481E-AE34-5375CDA013CC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0495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20636-43EA-481E-AE34-5375CDA013CC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9036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20636-43EA-481E-AE34-5375CDA013CC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520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B20636-43EA-481E-AE34-5375CDA013C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1428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FD595-41E7-4369-9C1B-918D350BF8EE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371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FD595-41E7-4369-9C1B-918D350BF8EE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112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20636-43EA-481E-AE34-5375CDA013C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474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FD595-41E7-4369-9C1B-918D350BF8EE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9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FD595-41E7-4369-9C1B-918D350BF8EE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364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ED3DA6-BA5F-4C83-2366-3C8C8AF11C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C633B7E-0924-F665-513A-AF0967BD37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79EBE40-3C02-2D4A-ADBD-3E544D41E2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B9BAA5F-0680-ADD8-E3F6-93EA6C1DC3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FD595-41E7-4369-9C1B-918D350BF8EE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089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FD595-41E7-4369-9C1B-918D350BF8EE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319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8246E-F3BD-B2FA-7401-D078CD84A6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D23FB6-E3B7-064B-B2CB-B2B2ED8986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0C780E-A9AF-E99E-4F82-FEEA162B0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9EA532-C4F3-A10D-44D7-9A38AC10C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E35B21-845C-8E20-3227-8420807C6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11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75D27-9349-3235-BA81-2A8F69A1A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830B70-8578-D8C5-0B16-84C592E4D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B95B79-F734-B5E6-30F9-EB69CD1FF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0A0F95-3B61-94AA-EFDB-37D800D01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A092C6-BA1D-AF33-BF2E-A8FBC0E8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54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ADCE39C-0540-AD4B-CAE4-412AA5A91F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8532754-34CB-CF5C-037A-931DF3FBF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CC3F03-1201-DF2B-EAE0-B1937D4E8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965006-F9F2-1477-6DF3-81CC5B3FD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9DA902-AB5F-0A87-7467-3524063A3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667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26904F7-CA1B-C9D6-AC60-C1DBC4E05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4A24F4-58CF-21C3-0F9F-E18574B8D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FE622A-700B-AE5D-D555-67B5A0949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767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li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r Verbinder 5"/>
          <p:cNvCxnSpPr/>
          <p:nvPr userDrawn="1"/>
        </p:nvCxnSpPr>
        <p:spPr>
          <a:xfrm>
            <a:off x="1043000" y="6367261"/>
            <a:ext cx="1009807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030238" y="6367261"/>
            <a:ext cx="4114800" cy="490739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>
                <a:solidFill>
                  <a:schemeClr val="bg2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46963" y="6367261"/>
            <a:ext cx="824825" cy="490739"/>
          </a:xfrm>
          <a:prstGeom prst="rect">
            <a:avLst/>
          </a:prstGeom>
          <a:noFill/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bg2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fld id="{37A062D0-FE14-439F-A47B-5030387FF1FD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1053686" y="1374600"/>
            <a:ext cx="10094113" cy="584888"/>
          </a:xfrm>
          <a:prstGeom prst="rect">
            <a:avLst/>
          </a:prstGeom>
        </p:spPr>
        <p:txBody>
          <a:bodyPr lIns="0" tIns="0" rIns="0" bIns="0"/>
          <a:lstStyle>
            <a:lvl1pPr>
              <a:defRPr sz="3032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1053686" y="2075328"/>
            <a:ext cx="10094113" cy="4217895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  <a:lvl2pPr marL="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egoe UI" panose="020B0502040204020203" pitchFamily="34" charset="0"/>
              <a:buChar char="+"/>
              <a:defRPr sz="2000">
                <a:solidFill>
                  <a:schemeClr val="bg1"/>
                </a:solidFill>
              </a:defRPr>
            </a:lvl2pPr>
            <a:lvl3pPr marL="504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1"/>
                </a:solidFill>
              </a:defRPr>
            </a:lvl3pPr>
            <a:lvl4pPr marL="756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1"/>
                </a:solidFill>
              </a:defRPr>
            </a:lvl4pPr>
            <a:lvl5pPr marL="1008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806162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139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oli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r Verbinder 5"/>
          <p:cNvCxnSpPr/>
          <p:nvPr userDrawn="1"/>
        </p:nvCxnSpPr>
        <p:spPr>
          <a:xfrm>
            <a:off x="1043000" y="6367261"/>
            <a:ext cx="1009807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030238" y="6367261"/>
            <a:ext cx="4114800" cy="490739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>
                <a:solidFill>
                  <a:schemeClr val="bg2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46963" y="6367261"/>
            <a:ext cx="824825" cy="490739"/>
          </a:xfrm>
          <a:prstGeom prst="rect">
            <a:avLst/>
          </a:prstGeom>
          <a:noFill/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bg2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fld id="{37A062D0-FE14-439F-A47B-5030387FF1FD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1053686" y="1395252"/>
            <a:ext cx="4898079" cy="584888"/>
          </a:xfrm>
          <a:prstGeom prst="rect">
            <a:avLst/>
          </a:prstGeom>
        </p:spPr>
        <p:txBody>
          <a:bodyPr lIns="0" tIns="0" rIns="0" bIns="0"/>
          <a:lstStyle>
            <a:lvl1pPr>
              <a:defRPr sz="3032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1053687" y="2073728"/>
            <a:ext cx="4898078" cy="4204607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  <a:lvl2pPr marL="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egoe UI" panose="020B0502040204020203" pitchFamily="34" charset="0"/>
              <a:buChar char="+"/>
              <a:defRPr sz="2000">
                <a:solidFill>
                  <a:schemeClr val="bg2"/>
                </a:solidFill>
              </a:defRPr>
            </a:lvl2pPr>
            <a:lvl3pPr marL="504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2"/>
                </a:solidFill>
              </a:defRPr>
            </a:lvl3pPr>
            <a:lvl4pPr marL="756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2"/>
                </a:solidFill>
              </a:defRPr>
            </a:lvl4pPr>
            <a:lvl5pPr marL="1008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0"/>
          </p:nvPr>
        </p:nvSpPr>
        <p:spPr>
          <a:xfrm>
            <a:off x="6236313" y="2073728"/>
            <a:ext cx="4898078" cy="4204607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rgbClr val="C00000"/>
                </a:solidFill>
              </a:defRPr>
            </a:lvl1pPr>
            <a:lvl2pPr marL="0" indent="-25200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rgbClr val="C00000"/>
                </a:solidFill>
              </a:defRPr>
            </a:lvl2pPr>
            <a:lvl3pPr marL="504000" indent="-25200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rgbClr val="C00000"/>
                </a:solidFill>
              </a:defRPr>
            </a:lvl3pPr>
            <a:lvl4pPr marL="756000" indent="-25200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rgbClr val="C00000"/>
                </a:solidFill>
              </a:defRPr>
            </a:lvl4pPr>
            <a:lvl5pPr marL="1008000" indent="-25200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rgbClr val="C00000"/>
                </a:solidFill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1"/>
          </p:nvPr>
        </p:nvSpPr>
        <p:spPr>
          <a:xfrm>
            <a:off x="6236313" y="1395252"/>
            <a:ext cx="4904762" cy="584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de-DE" sz="3032" kern="12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7403699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139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Foli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r Verbinder 5"/>
          <p:cNvCxnSpPr/>
          <p:nvPr userDrawn="1"/>
        </p:nvCxnSpPr>
        <p:spPr>
          <a:xfrm>
            <a:off x="1043000" y="6367261"/>
            <a:ext cx="1009807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030238" y="6367261"/>
            <a:ext cx="4114800" cy="490739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>
                <a:solidFill>
                  <a:schemeClr val="bg2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46963" y="6367261"/>
            <a:ext cx="824825" cy="490739"/>
          </a:xfrm>
          <a:prstGeom prst="rect">
            <a:avLst/>
          </a:prstGeom>
          <a:noFill/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bg2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fld id="{37A062D0-FE14-439F-A47B-5030387FF1FD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1053686" y="1374600"/>
            <a:ext cx="10094113" cy="584888"/>
          </a:xfrm>
          <a:prstGeom prst="rect">
            <a:avLst/>
          </a:prstGeom>
        </p:spPr>
        <p:txBody>
          <a:bodyPr lIns="0" tIns="0" rIns="0" bIns="0"/>
          <a:lstStyle>
            <a:lvl1pPr>
              <a:defRPr sz="3032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1053686" y="2075328"/>
            <a:ext cx="10094113" cy="4217895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  <a:lvl2pPr marL="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egoe UI" panose="020B0502040204020203" pitchFamily="34" charset="0"/>
              <a:buChar char="+"/>
              <a:defRPr sz="2000">
                <a:solidFill>
                  <a:schemeClr val="bg1"/>
                </a:solidFill>
              </a:defRPr>
            </a:lvl2pPr>
            <a:lvl3pPr marL="504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1"/>
                </a:solidFill>
              </a:defRPr>
            </a:lvl3pPr>
            <a:lvl4pPr marL="756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1"/>
                </a:solidFill>
              </a:defRPr>
            </a:lvl4pPr>
            <a:lvl5pPr marL="1008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60206595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139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Foli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r Verbinder 5"/>
          <p:cNvCxnSpPr/>
          <p:nvPr userDrawn="1"/>
        </p:nvCxnSpPr>
        <p:spPr>
          <a:xfrm>
            <a:off x="1043000" y="6367261"/>
            <a:ext cx="1009807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030238" y="6367261"/>
            <a:ext cx="4114800" cy="490739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>
                <a:solidFill>
                  <a:schemeClr val="bg2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46963" y="6367261"/>
            <a:ext cx="824825" cy="490739"/>
          </a:xfrm>
          <a:prstGeom prst="rect">
            <a:avLst/>
          </a:prstGeom>
          <a:noFill/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bg2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fld id="{37A062D0-FE14-439F-A47B-5030387FF1FD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1053686" y="1395252"/>
            <a:ext cx="4898079" cy="584888"/>
          </a:xfrm>
          <a:prstGeom prst="rect">
            <a:avLst/>
          </a:prstGeom>
        </p:spPr>
        <p:txBody>
          <a:bodyPr lIns="0" tIns="0" rIns="0" bIns="0"/>
          <a:lstStyle>
            <a:lvl1pPr>
              <a:defRPr sz="3032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1053687" y="2073728"/>
            <a:ext cx="4898078" cy="4204607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  <a:lvl2pPr marL="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egoe UI" panose="020B0502040204020203" pitchFamily="34" charset="0"/>
              <a:buChar char="+"/>
              <a:defRPr sz="2000">
                <a:solidFill>
                  <a:schemeClr val="bg2"/>
                </a:solidFill>
              </a:defRPr>
            </a:lvl2pPr>
            <a:lvl3pPr marL="504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2"/>
                </a:solidFill>
              </a:defRPr>
            </a:lvl3pPr>
            <a:lvl4pPr marL="756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2"/>
                </a:solidFill>
              </a:defRPr>
            </a:lvl4pPr>
            <a:lvl5pPr marL="1008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0"/>
          </p:nvPr>
        </p:nvSpPr>
        <p:spPr>
          <a:xfrm>
            <a:off x="6236313" y="2073728"/>
            <a:ext cx="4898078" cy="4204607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rgbClr val="C00000"/>
                </a:solidFill>
              </a:defRPr>
            </a:lvl1pPr>
            <a:lvl2pPr marL="0" indent="-25200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rgbClr val="C00000"/>
                </a:solidFill>
              </a:defRPr>
            </a:lvl2pPr>
            <a:lvl3pPr marL="504000" indent="-25200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rgbClr val="C00000"/>
                </a:solidFill>
              </a:defRPr>
            </a:lvl3pPr>
            <a:lvl4pPr marL="756000" indent="-25200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rgbClr val="C00000"/>
                </a:solidFill>
              </a:defRPr>
            </a:lvl4pPr>
            <a:lvl5pPr marL="1008000" indent="-25200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rgbClr val="C00000"/>
                </a:solidFill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1"/>
          </p:nvPr>
        </p:nvSpPr>
        <p:spPr>
          <a:xfrm>
            <a:off x="6236313" y="1395252"/>
            <a:ext cx="4904762" cy="584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de-DE" sz="3032" kern="12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0129968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13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FEEEEB-A938-2567-D34E-9EE806D04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BCBCC1-DADC-B1ED-6B38-B2186EA19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DECE5F-D7EE-05FA-341A-B87C89C01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5797-64BF-4BF1-83A5-7843951E6B5D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EABDB3-C630-855F-B756-FA79B53A7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88C0DC-3022-2044-2928-025124B41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E377-6F64-4AC0-A638-578410935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376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6618B3-B8F3-091B-B7D5-4B362BFFE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DD6A3D-2084-9791-41BF-6E4E18E97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FC98DD-93A1-76DF-F2C2-D7A88E968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5797-64BF-4BF1-83A5-7843951E6B5D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7CFAE0-3CD7-D678-3B01-56B03513A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465F64-C820-C832-CE7C-576C6B609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E377-6F64-4AC0-A638-578410935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655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BEC34-330C-8813-3DFF-4159854F0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3C3722-8D6D-6BC1-94A8-CB725E4D4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21E245-E10C-445A-7862-A9C1B5BA7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5797-64BF-4BF1-83A5-7843951E6B5D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BBC07D-D052-15C7-2ECF-0E6A29017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E8E25C-E3D0-D45E-5716-3FCFA7996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E377-6F64-4AC0-A638-578410935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94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EFF059-BA8D-740E-4C3B-C4B2F6F0C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D410B0-B725-56B3-4731-20CB5F64F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8AA49A-AEF2-CBA6-76CE-9F4A6D1A7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CFE592-1573-0193-8681-B11DF2E56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776AC5-655A-08D9-71D0-89DF496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0354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E77B7-78A2-C975-4CC5-BAB1C093B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B9707B-1278-ABFE-E561-E38C883FE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2BCC758-206D-E159-3ED4-D4A7E26D4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57B042-6F05-DC76-BA9D-831029FE1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5797-64BF-4BF1-83A5-7843951E6B5D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AA7CF9-21C3-9463-2B6D-8BFC133AB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7DFE7F-4978-C0BB-C4B2-F665915AA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E377-6F64-4AC0-A638-578410935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9066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B2F50-AED9-8384-5CDE-ABBC467A0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53A166C-E500-4972-6545-E255539F1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CDD50C6-E810-805D-A233-47511A452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F763285-1677-9042-2EE8-1371D9C795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86E9DD3-DE2C-AB1B-5819-F44C623D9B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3A98155-5458-0223-3EA3-23FA72D7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5797-64BF-4BF1-83A5-7843951E6B5D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F1F2E4C-A42A-E899-9E09-790E3F220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80B437A-EE78-8F40-DF69-D091CF37B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E377-6F64-4AC0-A638-578410935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973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9CF39-24A0-B765-5E84-3D1F03B18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91F415A-E4AB-A5BD-B7BA-6360D2726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5797-64BF-4BF1-83A5-7843951E6B5D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9D623CD-0B2C-C472-5D34-3EDC0E27C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9BDE77-2834-4BFA-AA8D-170B8CF83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E377-6F64-4AC0-A638-578410935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069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0ED2B14-81DB-04F5-BC85-475E6E5F7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5797-64BF-4BF1-83A5-7843951E6B5D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A892F77-76BB-3376-D881-82BA77ECE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8A912D-4C32-F88F-4945-E5D72965F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E377-6F64-4AC0-A638-578410935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0963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786833-9A82-918E-0E9B-63DF66EF1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269D6-C78C-A02D-A3A5-6C82DF862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9CC47F-E1DE-3EC8-92B6-56624896D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0B7C75-45EC-EF0F-BF9D-2177194E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5797-64BF-4BF1-83A5-7843951E6B5D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6FBBCF-5333-2C06-22D8-76464B7CA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D8287F-CE81-21DE-19AE-4AAE8E4C8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E377-6F64-4AC0-A638-578410935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102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E9E007-EA69-AC24-6447-31C17EB2E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CB50947-809C-3881-D4F9-A805803918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8CA28EA-8842-638F-22CE-EC2306C51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3B3DD3-4A77-31DC-8179-5C9F3073E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5797-64BF-4BF1-83A5-7843951E6B5D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93F232-7F39-B207-E76C-AB89E2D16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198C84-DB9A-0AD1-BE22-D0CE43A74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E377-6F64-4AC0-A638-578410935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3810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1F94D2-8BE8-B652-58B2-F40E8E428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DF14C5A-93A1-1D22-451C-3A6F4C15CE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318621-A097-3A79-CD58-9BFCBC69A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5797-64BF-4BF1-83A5-7843951E6B5D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5FB814-6E6A-EAC8-71AC-296AB8FA2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BEFD2C-A6C9-E538-7F9D-96F7E611E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E377-6F64-4AC0-A638-578410935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4274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08ACFFA-D1FD-ABB7-754C-46ACF69432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5BA4829-B988-C5D3-B18A-69A2364ED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72F3E0-2C6C-CA8D-2E65-9A75E66AB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5797-64BF-4BF1-83A5-7843951E6B5D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5F9A8C-B211-20D7-B0B8-7A117F04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4D9423-DB6A-E1AC-602E-1B1E5A1AB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E377-6F64-4AC0-A638-578410935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824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li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r Verbinder 5"/>
          <p:cNvCxnSpPr/>
          <p:nvPr userDrawn="1"/>
        </p:nvCxnSpPr>
        <p:spPr>
          <a:xfrm>
            <a:off x="1043000" y="6367261"/>
            <a:ext cx="1009807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030238" y="6367261"/>
            <a:ext cx="4114800" cy="490739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>
                <a:solidFill>
                  <a:schemeClr val="bg2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46963" y="6367261"/>
            <a:ext cx="824825" cy="490739"/>
          </a:xfrm>
          <a:prstGeom prst="rect">
            <a:avLst/>
          </a:prstGeom>
          <a:noFill/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bg2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fld id="{37A062D0-FE14-439F-A47B-5030387FF1FD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1053686" y="1374600"/>
            <a:ext cx="10094113" cy="584888"/>
          </a:xfrm>
          <a:prstGeom prst="rect">
            <a:avLst/>
          </a:prstGeom>
        </p:spPr>
        <p:txBody>
          <a:bodyPr lIns="0" tIns="0" rIns="0" bIns="0"/>
          <a:lstStyle>
            <a:lvl1pPr>
              <a:defRPr sz="3032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1053686" y="2075328"/>
            <a:ext cx="10094113" cy="4217895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  <a:lvl2pPr marL="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egoe UI" panose="020B0502040204020203" pitchFamily="34" charset="0"/>
              <a:buChar char="+"/>
              <a:defRPr sz="2000">
                <a:solidFill>
                  <a:schemeClr val="bg1"/>
                </a:solidFill>
              </a:defRPr>
            </a:lvl2pPr>
            <a:lvl3pPr marL="504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1"/>
                </a:solidFill>
              </a:defRPr>
            </a:lvl3pPr>
            <a:lvl4pPr marL="756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1"/>
                </a:solidFill>
              </a:defRPr>
            </a:lvl4pPr>
            <a:lvl5pPr marL="1008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34828103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139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oli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r Verbinder 5"/>
          <p:cNvCxnSpPr/>
          <p:nvPr userDrawn="1"/>
        </p:nvCxnSpPr>
        <p:spPr>
          <a:xfrm>
            <a:off x="1043000" y="6367261"/>
            <a:ext cx="1009807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030238" y="6367261"/>
            <a:ext cx="4114800" cy="490739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>
                <a:solidFill>
                  <a:schemeClr val="bg2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46963" y="6367261"/>
            <a:ext cx="824825" cy="490739"/>
          </a:xfrm>
          <a:prstGeom prst="rect">
            <a:avLst/>
          </a:prstGeom>
          <a:noFill/>
        </p:spPr>
        <p:txBody>
          <a:bodyPr lIns="0" tIns="0" rIns="0" bIns="0" anchor="ctr" anchorCtr="0"/>
          <a:lstStyle>
            <a:lvl1pPr algn="l">
              <a:defRPr sz="1200">
                <a:solidFill>
                  <a:schemeClr val="bg2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fld id="{37A062D0-FE14-439F-A47B-5030387FF1FD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1053686" y="1395252"/>
            <a:ext cx="4898079" cy="584888"/>
          </a:xfrm>
          <a:prstGeom prst="rect">
            <a:avLst/>
          </a:prstGeom>
        </p:spPr>
        <p:txBody>
          <a:bodyPr lIns="0" tIns="0" rIns="0" bIns="0"/>
          <a:lstStyle>
            <a:lvl1pPr>
              <a:defRPr sz="3032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1053687" y="2073728"/>
            <a:ext cx="4898078" cy="4204607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  <a:lvl2pPr marL="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egoe UI" panose="020B0502040204020203" pitchFamily="34" charset="0"/>
              <a:buChar char="+"/>
              <a:defRPr sz="2000">
                <a:solidFill>
                  <a:schemeClr val="bg2"/>
                </a:solidFill>
              </a:defRPr>
            </a:lvl2pPr>
            <a:lvl3pPr marL="504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2"/>
                </a:solidFill>
              </a:defRPr>
            </a:lvl3pPr>
            <a:lvl4pPr marL="756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2"/>
                </a:solidFill>
              </a:defRPr>
            </a:lvl4pPr>
            <a:lvl5pPr marL="1008000" indent="-252000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0"/>
          </p:nvPr>
        </p:nvSpPr>
        <p:spPr>
          <a:xfrm>
            <a:off x="6236313" y="2073728"/>
            <a:ext cx="4898078" cy="4204607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rgbClr val="C00000"/>
                </a:solidFill>
              </a:defRPr>
            </a:lvl1pPr>
            <a:lvl2pPr marL="0" indent="-25200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rgbClr val="C00000"/>
                </a:solidFill>
              </a:defRPr>
            </a:lvl2pPr>
            <a:lvl3pPr marL="504000" indent="-25200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rgbClr val="C00000"/>
                </a:solidFill>
              </a:defRPr>
            </a:lvl3pPr>
            <a:lvl4pPr marL="756000" indent="-25200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rgbClr val="C00000"/>
                </a:solidFill>
              </a:defRPr>
            </a:lvl4pPr>
            <a:lvl5pPr marL="1008000" indent="-252000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>
                <a:solidFill>
                  <a:srgbClr val="C00000"/>
                </a:solidFill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1"/>
          </p:nvPr>
        </p:nvSpPr>
        <p:spPr>
          <a:xfrm>
            <a:off x="6236313" y="1395252"/>
            <a:ext cx="4904762" cy="584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de-DE" sz="3032" kern="12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26069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113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B12F56-CC9F-7B4F-2F20-5F9FB7A10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F86A3B-79D8-6A7D-6B52-BC1AB19EB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E9CA13-A3CC-D670-F86A-BA39F543D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2182CE-341B-0A46-8CCA-8CF8277D6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855B15-EB87-740B-FCFE-95E98BDCD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2798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C6A398-F912-68C0-A03A-E955A63C1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18FB24-489F-10FD-15FD-CA8F11DB7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C0E055-677C-9FF2-B182-D14A2E0C6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57C782-7DB5-6926-2BBF-31E4478D7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BD4742-AB46-7B43-1C4B-5A4AA5D9C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4116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5AD1E-C4A5-4A6E-6EEB-34FE5C71E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B4FDE1-CA11-31C4-C21F-D532B08B6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BA1FA6-1995-9C3B-6E30-52F148078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75DBA3-684F-4FED-D32B-01A66EB1D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DB4E2A-F497-18E0-5932-9FECB6B6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5744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A8BC3-D73D-E64C-C1D6-AE2BE866C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6CC6A7-BE31-F8F8-041C-0268173A5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4F2C0D-DE2C-F435-22B1-06206ED6B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596F9D-7F67-FA53-DCFC-402814DAC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02DC75-0BCD-974C-8823-D44F8D755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2097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6F70F1-5F8D-6D00-BD53-2C648D959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BB91FC-BFFF-10A3-F57B-F01A87867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98EB0C4-A55B-3FFC-C5F9-C70416ABB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B0ABF2-2277-089B-B2CE-09568F5C9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8DA6421-1468-63BC-2C54-56554A5EA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8AA901-3990-543E-AA2E-8C134F6A2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3180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0E814B-C4F1-4663-241A-024651E8A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699280-0A8E-2E77-0A0A-DA1244ED8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3E4132-8CD8-C907-6527-1B79F1CCF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85DABB7-3B83-6858-7466-8702D65921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B331232-8474-2DDA-E5D5-E5979522B1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1F3AFAA-BF64-B908-8F16-61436F025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9641FB5-295E-4739-63D2-DC0907D01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8191909-4977-6869-AA36-5500650A1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816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604CEF-501E-9D0F-1FC0-1111D4BC6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E9E8254-45B4-A5C8-0C47-7C4529DD9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70BB75-EE85-1371-BF77-628C47E89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C1A3A28-DDE2-A04A-B5BB-1B41898F9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9405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AD7C68F-5AE8-CB8E-83BA-8A8926554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D5808FC-9B29-7C78-BD11-49119894C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16B9544-5873-DFDC-C613-11645E01E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4746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0BDC5-E968-78B7-0709-334D9C781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6C519-4F2E-0256-9773-C838E3C50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1DBF402-3CED-8D0E-D6E4-43B51B132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6A1D81-77E3-832B-90D0-1F05A2CD0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A52A76-1AED-4081-EE65-8914DA0B6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552DA3-1DEE-965C-8F3A-253467F4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2774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A23D55-168E-E5A5-66DA-0D93FD5DE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D58292-9026-492F-EF75-D44BB4BE75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0CBF27-A9BA-BE89-F244-8B72B5FBF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53BED2-93F8-DCEB-4C87-877E5B7DA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7351A21-C581-9D9C-362C-AA332E739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616AE1-FC2E-FD4D-46FA-A0FA37EE9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1656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0605B-00CE-2ED3-1267-C01DF1326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3EA6E73-4A80-45EA-6AAB-8E14D6ED7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F60ACE-5679-9267-9204-56632E691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01ABDF-46A7-F675-D207-B8E0C28D5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B7DED8-EADE-A80E-749D-7204AED8F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89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70175-F026-0CA6-9DA1-38F823937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38BF71-1786-D093-B79C-0E1F0D0C9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C96964-A405-3995-17B8-79FD3D1AC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5FDC514-68DB-6437-B2F7-82B918CE9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AD6867-34F3-CF5D-7516-F2EBD8948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4AF848-D02F-9D63-5AF9-8AC5C9B8C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700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3CC2383-3A76-5E15-8B49-39E566BB35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C065EC-9E4C-E722-3EE5-F541ACDB8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CE550A-1BA5-ED7B-19C7-5B47ED570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D34E16-0BFE-DF22-FAA5-F52BDFAF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436F50-B292-F260-B072-6F120E22B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13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7D3CF-6D3D-8447-44A0-E4A1175DF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F43327B-9888-ED40-3517-249CCB558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9BEF036-EF1A-3DA9-BD91-13F7D691A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B4A8652-5192-ABB3-C8A0-D3CDD3F51B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BB40AC2-6306-7141-F449-036EF632AD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3503018-8FA6-D92D-5993-B69EDF4FB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61843AB-C861-F0D4-DD2C-BB08A044B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BE334EF-12C0-B63F-FCE9-6807481A7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543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43FDF-E5B5-1AF5-7402-861593D15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861F472-AB5D-4DA9-65AF-60FB5CC4C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2606F4C-4406-BF31-4FE8-600CF4525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42E9DD8-E7E4-DA2D-15FC-7A887C81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27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5360C69-91F3-AFFF-DCD7-A9226C108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A5C9C03-2ACB-61BE-BA53-639C1D24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B6BCBB8-FC68-A2CB-1F1D-B06B0BE2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67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264990-631D-52DC-B72E-923C441B6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DCD6D8-0E98-4E80-3A19-28E3D0732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12BA628-E71B-EF79-DE05-82E1980D5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F7B052A-C6DE-D669-BA75-EE3F24C8B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98C5CF-1BCD-1708-FE11-17EC7AD0D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115E40-F7E6-9227-103A-9911FE3F1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235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24C798-55A0-5092-EDF8-337F7A43E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64A627C-1F8A-B98B-A484-5C04410A7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7DEFA01-B617-0495-CC20-650B31EE7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68D976-8EEB-38EF-C17C-AEE0C7196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652B66-B9BF-66A5-5ABD-FE0DAB1B8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C1B143-4F0C-CA0C-CAAE-F24717D18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90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EC72725-90E9-8C37-2BD9-E92F02D01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8B8A7E-E899-9265-818F-0FC240C1A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D91C03-46D7-D541-B3F1-61DB17609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25791D-255F-76DD-126F-E99473274E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483E9A-54C9-CCBF-21CC-B175B6A891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27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789" r:id="rId13"/>
    <p:sldLayoutId id="2147483790" r:id="rId14"/>
    <p:sldLayoutId id="2147483873" r:id="rId15"/>
    <p:sldLayoutId id="214748387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3B04AA-08F4-D07F-92FD-1646AEA71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37F54D-618E-EB94-B21E-632B02685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6FC54A-649A-3191-EAEB-C661C625E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85797-64BF-4BF1-83A5-7843951E6B5D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29D3F7-ADA7-B608-5AA8-A924912F7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232A73-1A40-405B-A4FA-097CE57DD5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E377-6F64-4AC0-A638-578410935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52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787" r:id="rId12"/>
    <p:sldLayoutId id="214748378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910C111-2C87-EB2C-DBC4-927592917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ABAC41-E5F9-8170-D126-ABF417BFC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D99928-4D35-2E5E-1032-A2B41AB40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5E2230-2F13-4D8A-85AC-BC6B57358DAF}" type="datetimeFigureOut">
              <a:rPr lang="cs-CZ" smtClean="0"/>
              <a:t>07.03.2025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2FBEA6-6732-06E6-C625-56FCA4B97E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FEA878-A9D9-8474-3742-FB1DF699B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AA5CE2-791F-4CF3-A43A-2C87011BB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83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lvanortica.com/www.euroregion-pomoravi.c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reg.at-cz.eu/cz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7.png"/><Relationship Id="rId4" Type="http://schemas.openxmlformats.org/officeDocument/2006/relationships/hyperlink" Target="http://www.by-cz.eu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6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Layout" Target="../diagrams/layout3.xml"/><Relationship Id="rId7" Type="http://schemas.openxmlformats.org/officeDocument/2006/relationships/image" Target="../media/image7.png"/><Relationship Id="rId12" Type="http://schemas.microsoft.com/office/2007/relationships/diagramDrawing" Target="../diagrams/drawing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6.xml"/><Relationship Id="rId6" Type="http://schemas.microsoft.com/office/2007/relationships/diagramDrawing" Target="../diagrams/drawing3.xml"/><Relationship Id="rId11" Type="http://schemas.openxmlformats.org/officeDocument/2006/relationships/diagramColors" Target="../diagrams/colors4.xml"/><Relationship Id="rId5" Type="http://schemas.openxmlformats.org/officeDocument/2006/relationships/diagramColors" Target="../diagrams/colors3.xml"/><Relationship Id="rId10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3.xml"/><Relationship Id="rId9" Type="http://schemas.openxmlformats.org/officeDocument/2006/relationships/diagramLayout" Target="../diagrams/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7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6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>
            <a:extLst>
              <a:ext uri="{FF2B5EF4-FFF2-40B4-BE49-F238E27FC236}">
                <a16:creationId xmlns:a16="http://schemas.microsoft.com/office/drawing/2014/main" id="{4A182937-E001-4EB5-9312-EE6D63D219FE}"/>
              </a:ext>
            </a:extLst>
          </p:cNvPr>
          <p:cNvSpPr txBox="1"/>
          <p:nvPr/>
        </p:nvSpPr>
        <p:spPr>
          <a:xfrm>
            <a:off x="404499" y="-330785"/>
            <a:ext cx="2222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4000" dirty="0">
              <a:solidFill>
                <a:schemeClr val="bg1"/>
              </a:solidFill>
            </a:endParaRP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775E93D-4B73-280A-BBEC-D245A736925C}"/>
              </a:ext>
            </a:extLst>
          </p:cNvPr>
          <p:cNvGrpSpPr/>
          <p:nvPr/>
        </p:nvGrpSpPr>
        <p:grpSpPr>
          <a:xfrm>
            <a:off x="235882" y="272115"/>
            <a:ext cx="1224000" cy="5256000"/>
            <a:chOff x="218690" y="1860788"/>
            <a:chExt cx="685731" cy="2909634"/>
          </a:xfrm>
        </p:grpSpPr>
        <p:pic>
          <p:nvPicPr>
            <p:cNvPr id="4" name="Obrázek 3">
              <a:extLst>
                <a:ext uri="{FF2B5EF4-FFF2-40B4-BE49-F238E27FC236}">
                  <a16:creationId xmlns:a16="http://schemas.microsoft.com/office/drawing/2014/main" id="{9F83D6C9-7E24-16BA-5D82-94EC33C0829D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1860788"/>
              <a:ext cx="685730" cy="648000"/>
            </a:xfrm>
            <a:prstGeom prst="rect">
              <a:avLst/>
            </a:prstGeom>
          </p:spPr>
        </p:pic>
        <p:pic>
          <p:nvPicPr>
            <p:cNvPr id="5" name="Obrázek 4" descr="Obsah obrázku logo&#10;&#10;Popis byl vytvořen automaticky">
              <a:extLst>
                <a:ext uri="{FF2B5EF4-FFF2-40B4-BE49-F238E27FC236}">
                  <a16:creationId xmlns:a16="http://schemas.microsoft.com/office/drawing/2014/main" id="{8C08E6B8-C921-56D5-AB70-470D565DB308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2614666"/>
              <a:ext cx="683423" cy="648000"/>
            </a:xfrm>
            <a:prstGeom prst="rect">
              <a:avLst/>
            </a:prstGeom>
          </p:spPr>
        </p:pic>
        <p:pic>
          <p:nvPicPr>
            <p:cNvPr id="6" name="Obrázek 5" descr="Obsah obrázku logo&#10;&#10;Popis byl vytvořen automaticky">
              <a:extLst>
                <a:ext uri="{FF2B5EF4-FFF2-40B4-BE49-F238E27FC236}">
                  <a16:creationId xmlns:a16="http://schemas.microsoft.com/office/drawing/2014/main" id="{A144682B-421B-F4C2-18A5-8D20A2CA666A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1" y="3368544"/>
              <a:ext cx="683423" cy="648000"/>
            </a:xfrm>
            <a:prstGeom prst="rect">
              <a:avLst/>
            </a:prstGeom>
          </p:spPr>
        </p:pic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95876110-5356-BECF-342B-C4C47A817951}"/>
                </a:ext>
              </a:extLst>
            </p:cNvPr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90" y="4122422"/>
              <a:ext cx="683423" cy="648000"/>
            </a:xfrm>
            <a:prstGeom prst="rect">
              <a:avLst/>
            </a:prstGeom>
          </p:spPr>
        </p:pic>
      </p:grpSp>
      <p:pic>
        <p:nvPicPr>
          <p:cNvPr id="8" name="Obrázek 7">
            <a:extLst>
              <a:ext uri="{FF2B5EF4-FFF2-40B4-BE49-F238E27FC236}">
                <a16:creationId xmlns:a16="http://schemas.microsoft.com/office/drawing/2014/main" id="{3B066101-CE0E-7560-DAF0-2804F54D919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49918" y="1633930"/>
            <a:ext cx="9806347" cy="295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632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Nadpis 1">
            <a:extLst>
              <a:ext uri="{FF2B5EF4-FFF2-40B4-BE49-F238E27FC236}">
                <a16:creationId xmlns:a16="http://schemas.microsoft.com/office/drawing/2014/main" id="{B480A4DD-5EFE-4CB0-AEC3-00B30AC6FE2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889" cy="1406471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Priorita </a:t>
            </a:r>
            <a:r>
              <a:rPr lang="pl-PL" sz="32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Klima a životní prostředí</a:t>
            </a:r>
          </a:p>
          <a:p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E598DC41-093A-F778-5FFD-FD1F1B963C4B}"/>
              </a:ext>
            </a:extLst>
          </p:cNvPr>
          <p:cNvGrpSpPr/>
          <p:nvPr/>
        </p:nvGrpSpPr>
        <p:grpSpPr>
          <a:xfrm>
            <a:off x="384312" y="1247606"/>
            <a:ext cx="11698409" cy="4848352"/>
            <a:chOff x="228864" y="1814534"/>
            <a:chExt cx="11698409" cy="4848352"/>
          </a:xfrm>
        </p:grpSpPr>
        <p:sp>
          <p:nvSpPr>
            <p:cNvPr id="8" name="Obdélník: se zakulacenými rohy 7">
              <a:extLst>
                <a:ext uri="{FF2B5EF4-FFF2-40B4-BE49-F238E27FC236}">
                  <a16:creationId xmlns:a16="http://schemas.microsoft.com/office/drawing/2014/main" id="{08669E3E-DBCA-4BBB-925C-A79CBBEF74DB}"/>
                </a:ext>
              </a:extLst>
            </p:cNvPr>
            <p:cNvSpPr/>
            <p:nvPr/>
          </p:nvSpPr>
          <p:spPr>
            <a:xfrm>
              <a:off x="1008317" y="2227933"/>
              <a:ext cx="4306004" cy="140647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endParaRPr kumimoji="0" lang="cs-CZ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endParaRPr>
            </a:p>
            <a:p>
              <a:r>
                <a:rPr lang="cs-CZ" sz="16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Typ opatření 2.2c: </a:t>
              </a:r>
              <a:r>
                <a:rPr lang="cs-CZ" sz="16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společná znalostní základna – monitoring a výměna dat za účelem zvýšení biodiverzity</a:t>
              </a:r>
            </a:p>
            <a:p>
              <a:endParaRPr lang="cs-CZ" dirty="0"/>
            </a:p>
          </p:txBody>
        </p:sp>
        <p:sp>
          <p:nvSpPr>
            <p:cNvPr id="12" name="Obdélník: se zakulacenými rohy 11">
              <a:extLst>
                <a:ext uri="{FF2B5EF4-FFF2-40B4-BE49-F238E27FC236}">
                  <a16:creationId xmlns:a16="http://schemas.microsoft.com/office/drawing/2014/main" id="{DAE11ABC-CA2D-4BB5-86F3-E8EBADD72287}"/>
                </a:ext>
              </a:extLst>
            </p:cNvPr>
            <p:cNvSpPr/>
            <p:nvPr/>
          </p:nvSpPr>
          <p:spPr>
            <a:xfrm>
              <a:off x="991341" y="5184522"/>
              <a:ext cx="4322980" cy="147836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endParaRPr kumimoji="0" lang="cs-CZ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endParaRPr>
            </a:p>
            <a:p>
              <a:r>
                <a:rPr lang="cs-CZ" sz="16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Typ opatření 2.2e: </a:t>
              </a:r>
              <a:r>
                <a:rPr lang="cs-CZ" sz="16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zvyšování povědomí a školení ke zvýšení biodiverzity</a:t>
              </a:r>
            </a:p>
            <a:p>
              <a:endParaRPr lang="cs-CZ" dirty="0"/>
            </a:p>
          </p:txBody>
        </p:sp>
        <p:sp>
          <p:nvSpPr>
            <p:cNvPr id="15" name="Obdélník: se zakulacenými rohy 14">
              <a:extLst>
                <a:ext uri="{FF2B5EF4-FFF2-40B4-BE49-F238E27FC236}">
                  <a16:creationId xmlns:a16="http://schemas.microsoft.com/office/drawing/2014/main" id="{9C63971D-46E8-47B9-9BD8-A9ED1A629994}"/>
                </a:ext>
              </a:extLst>
            </p:cNvPr>
            <p:cNvSpPr/>
            <p:nvPr/>
          </p:nvSpPr>
          <p:spPr>
            <a:xfrm>
              <a:off x="6704156" y="2251618"/>
              <a:ext cx="5212539" cy="123627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aktivity vedoucí k posílení přeshraničních znalostí a výměně údajů s cílem zlepšit know-how o stavu biodiverzity v regionu a umožnit realizaci vhodných opatření (monitoring/databáze/</a:t>
              </a:r>
              <a:r>
                <a:rPr lang="cs-CZ" sz="1400" spc="-50" dirty="0" err="1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managementová</a:t>
              </a: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opatření)</a:t>
              </a:r>
            </a:p>
            <a:p>
              <a:endParaRPr lang="cs-CZ" dirty="0"/>
            </a:p>
          </p:txBody>
        </p:sp>
        <p:sp>
          <p:nvSpPr>
            <p:cNvPr id="18" name="Obdélník: se zakulacenými rohy 17">
              <a:extLst>
                <a:ext uri="{FF2B5EF4-FFF2-40B4-BE49-F238E27FC236}">
                  <a16:creationId xmlns:a16="http://schemas.microsoft.com/office/drawing/2014/main" id="{EA860603-8632-4CF2-B8C6-E9DE49E5A16B}"/>
                </a:ext>
              </a:extLst>
            </p:cNvPr>
            <p:cNvSpPr/>
            <p:nvPr/>
          </p:nvSpPr>
          <p:spPr>
            <a:xfrm>
              <a:off x="6714734" y="3546454"/>
              <a:ext cx="5212539" cy="166518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rozvoj sítí biotopů, migrační koridory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společný management krajiny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projekty v oblasti biodiverzity s udržitelnými a integrovanými prvky cestovního ruchu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společné přístupy k obnově modré a zelené infrastruktury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monitoring a podpora opatření proti výskytu neofytů a kůrovce </a:t>
              </a:r>
            </a:p>
            <a:p>
              <a:endParaRPr lang="cs-CZ" dirty="0"/>
            </a:p>
          </p:txBody>
        </p:sp>
        <p:sp>
          <p:nvSpPr>
            <p:cNvPr id="21" name="Obdélník: se zakulacenými rohy 20">
              <a:extLst>
                <a:ext uri="{FF2B5EF4-FFF2-40B4-BE49-F238E27FC236}">
                  <a16:creationId xmlns:a16="http://schemas.microsoft.com/office/drawing/2014/main" id="{781BA104-6E6B-4666-8F54-10C5BC2714FB}"/>
                </a:ext>
              </a:extLst>
            </p:cNvPr>
            <p:cNvSpPr/>
            <p:nvPr/>
          </p:nvSpPr>
          <p:spPr>
            <a:xfrm>
              <a:off x="6704156" y="5259962"/>
              <a:ext cx="5212539" cy="123627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zvyšování povědomí obyvatel o otázkách biodiverzity prostřednictvím aktivit zvyšujících povědomí o ŽP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školicí a vzdělávací aktivity v oblasti biodiverzity </a:t>
              </a:r>
            </a:p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(nikoliv enviromentální vzdělávání, to je řešeno v PO3)</a:t>
              </a:r>
            </a:p>
            <a:p>
              <a:endParaRPr lang="cs-CZ" sz="2400" u="none" strike="noStrike" baseline="0" dirty="0">
                <a:solidFill>
                  <a:srgbClr val="000000"/>
                </a:solidFill>
              </a:endParaRPr>
            </a:p>
            <a:p>
              <a:endParaRPr lang="cs-CZ" dirty="0"/>
            </a:p>
          </p:txBody>
        </p:sp>
        <p:sp>
          <p:nvSpPr>
            <p:cNvPr id="25" name="Obdélník: se zakulacenými rohy 24">
              <a:extLst>
                <a:ext uri="{FF2B5EF4-FFF2-40B4-BE49-F238E27FC236}">
                  <a16:creationId xmlns:a16="http://schemas.microsoft.com/office/drawing/2014/main" id="{12ADD73D-64AA-4AF2-8A14-BF9D22066B5F}"/>
                </a:ext>
              </a:extLst>
            </p:cNvPr>
            <p:cNvSpPr/>
            <p:nvPr/>
          </p:nvSpPr>
          <p:spPr>
            <a:xfrm>
              <a:off x="991341" y="3674708"/>
              <a:ext cx="4322980" cy="147836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endParaRPr kumimoji="0" lang="cs-CZ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endParaRPr>
            </a:p>
            <a:p>
              <a:r>
                <a:rPr lang="cs-CZ" sz="16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Typ opatření 2.2d: </a:t>
              </a:r>
              <a:r>
                <a:rPr lang="cs-CZ" sz="16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společné pilotní akce a řešení pro zlepšení a ochranu biodiverzity</a:t>
              </a:r>
            </a:p>
            <a:p>
              <a:endParaRPr lang="cs-CZ" dirty="0"/>
            </a:p>
          </p:txBody>
        </p:sp>
        <p:sp>
          <p:nvSpPr>
            <p:cNvPr id="27" name="Šipka: doprava 26">
              <a:extLst>
                <a:ext uri="{FF2B5EF4-FFF2-40B4-BE49-F238E27FC236}">
                  <a16:creationId xmlns:a16="http://schemas.microsoft.com/office/drawing/2014/main" id="{7F0ED2A5-94B5-42BC-BB23-48DBEF506582}"/>
                </a:ext>
              </a:extLst>
            </p:cNvPr>
            <p:cNvSpPr/>
            <p:nvPr/>
          </p:nvSpPr>
          <p:spPr>
            <a:xfrm>
              <a:off x="5511186" y="2652904"/>
              <a:ext cx="978408" cy="484632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" name="Šipka: doprava 27">
              <a:extLst>
                <a:ext uri="{FF2B5EF4-FFF2-40B4-BE49-F238E27FC236}">
                  <a16:creationId xmlns:a16="http://schemas.microsoft.com/office/drawing/2014/main" id="{D5A0385C-2F6B-4C7C-9D34-298E1536FCA1}"/>
                </a:ext>
              </a:extLst>
            </p:cNvPr>
            <p:cNvSpPr/>
            <p:nvPr/>
          </p:nvSpPr>
          <p:spPr>
            <a:xfrm>
              <a:off x="5511186" y="4171573"/>
              <a:ext cx="978408" cy="484632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Šipka: doprava 28">
              <a:extLst>
                <a:ext uri="{FF2B5EF4-FFF2-40B4-BE49-F238E27FC236}">
                  <a16:creationId xmlns:a16="http://schemas.microsoft.com/office/drawing/2014/main" id="{EA8138B9-EB69-429C-A33B-963B1322C4D3}"/>
                </a:ext>
              </a:extLst>
            </p:cNvPr>
            <p:cNvSpPr/>
            <p:nvPr/>
          </p:nvSpPr>
          <p:spPr>
            <a:xfrm>
              <a:off x="5487845" y="5651746"/>
              <a:ext cx="978408" cy="484632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TextovéPole 29">
              <a:extLst>
                <a:ext uri="{FF2B5EF4-FFF2-40B4-BE49-F238E27FC236}">
                  <a16:creationId xmlns:a16="http://schemas.microsoft.com/office/drawing/2014/main" id="{426D8768-6944-4D6C-9FB5-5773990371AB}"/>
                </a:ext>
              </a:extLst>
            </p:cNvPr>
            <p:cNvSpPr txBox="1"/>
            <p:nvPr/>
          </p:nvSpPr>
          <p:spPr>
            <a:xfrm>
              <a:off x="1069472" y="1851475"/>
              <a:ext cx="222209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cs-CZ" sz="14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Typy opatření: </a:t>
              </a:r>
            </a:p>
          </p:txBody>
        </p: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116A58DD-4F7E-4667-8D63-DF3319441E8C}"/>
                </a:ext>
              </a:extLst>
            </p:cNvPr>
            <p:cNvSpPr txBox="1"/>
            <p:nvPr/>
          </p:nvSpPr>
          <p:spPr>
            <a:xfrm>
              <a:off x="6714734" y="1814534"/>
              <a:ext cx="263013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cs-CZ" sz="14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Příklady možných aktivit: </a:t>
              </a:r>
            </a:p>
          </p:txBody>
        </p:sp>
        <p:sp>
          <p:nvSpPr>
            <p:cNvPr id="33" name="Obdélník: se zakulacenými rohy 32">
              <a:extLst>
                <a:ext uri="{FF2B5EF4-FFF2-40B4-BE49-F238E27FC236}">
                  <a16:creationId xmlns:a16="http://schemas.microsoft.com/office/drawing/2014/main" id="{0D674460-15C2-4EF8-9223-29085A3BEF21}"/>
                </a:ext>
              </a:extLst>
            </p:cNvPr>
            <p:cNvSpPr/>
            <p:nvPr/>
          </p:nvSpPr>
          <p:spPr>
            <a:xfrm rot="16200000">
              <a:off x="-1641023" y="4171702"/>
              <a:ext cx="4224145" cy="484371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cs-CZ" sz="16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SC 2.2: Ochrana přírody a biodiverzity</a:t>
              </a:r>
            </a:p>
            <a:p>
              <a:endParaRPr lang="cs-CZ" dirty="0"/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6C2AF8C5-C833-B35F-1BAF-37072D04967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" y="0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295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17388" y="1288026"/>
            <a:ext cx="5153234" cy="448713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Priorita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2 Klima a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životní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prostředí</a:t>
            </a:r>
            <a:endParaRPr lang="en-US" sz="2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3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Specifický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cíl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2.2: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Ochrana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přírody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biodiverzity</a:t>
            </a:r>
            <a:endParaRPr lang="en-US" sz="18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3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3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3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3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3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3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3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3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Vhodní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čeští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příjemci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: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výzkumné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instituce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univerzity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vysoké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školy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vzdělávací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instituce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subjekty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veřejné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správy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(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stát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kraj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obec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organizace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zřizované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/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zakládané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státem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kraji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obcemi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),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neziskové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organizace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(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vč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.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církví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)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činné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v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oblasti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ochrany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přírody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životního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prostředí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ESÚS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300" spc="-50" dirty="0">
              <a:solidFill>
                <a:srgbClr val="0070C0"/>
              </a:solidFill>
            </a:endParaRPr>
          </a:p>
          <a:p>
            <a:endParaRPr lang="en-US" sz="1300" dirty="0">
              <a:solidFill>
                <a:srgbClr val="0070C0"/>
              </a:solidFill>
            </a:endParaRPr>
          </a:p>
          <a:p>
            <a:pPr marL="0"/>
            <a:endParaRPr lang="en-US" sz="1300" dirty="0">
              <a:solidFill>
                <a:srgbClr val="0070C0"/>
              </a:solidFill>
            </a:endParaRPr>
          </a:p>
          <a:p>
            <a:pPr marL="0"/>
            <a:endParaRPr lang="en-US" sz="1300" u="sng" dirty="0">
              <a:solidFill>
                <a:srgbClr val="0070C0"/>
              </a:solidFill>
            </a:endParaRPr>
          </a:p>
          <a:p>
            <a:pPr marL="0"/>
            <a:endParaRPr lang="en-US" sz="1300" u="sng" dirty="0">
              <a:solidFill>
                <a:srgbClr val="0070C0"/>
              </a:solidFill>
            </a:endParaRPr>
          </a:p>
          <a:p>
            <a:pPr marL="0" lvl="2">
              <a:spcBef>
                <a:spcPts val="750"/>
              </a:spcBef>
            </a:pPr>
            <a:endParaRPr lang="en-US" sz="1300" dirty="0">
              <a:solidFill>
                <a:srgbClr val="0070C0"/>
              </a:solidFill>
            </a:endParaRPr>
          </a:p>
          <a:p>
            <a:pPr marL="0" lvl="2">
              <a:spcBef>
                <a:spcPts val="750"/>
              </a:spcBef>
            </a:pPr>
            <a:endParaRPr lang="en-US" sz="1300" dirty="0">
              <a:solidFill>
                <a:srgbClr val="0070C0"/>
              </a:solidFill>
            </a:endParaRPr>
          </a:p>
          <a:p>
            <a:pPr marL="0" lvl="2">
              <a:spcBef>
                <a:spcPts val="750"/>
              </a:spcBef>
            </a:pPr>
            <a:endParaRPr lang="en-US" sz="1300" dirty="0">
              <a:solidFill>
                <a:srgbClr val="0070C0"/>
              </a:solidFill>
            </a:endParaRPr>
          </a:p>
          <a:p>
            <a:pPr marL="342900" lvl="2">
              <a:spcBef>
                <a:spcPts val="750"/>
              </a:spcBef>
            </a:pPr>
            <a:endParaRPr lang="en-US" sz="1300" dirty="0">
              <a:solidFill>
                <a:srgbClr val="0070C0"/>
              </a:solidFill>
            </a:endParaRPr>
          </a:p>
          <a:p>
            <a:pPr marL="342900" lvl="2">
              <a:spcBef>
                <a:spcPts val="750"/>
              </a:spcBef>
            </a:pPr>
            <a:endParaRPr lang="en-US" sz="1300" dirty="0">
              <a:solidFill>
                <a:srgbClr val="0070C0"/>
              </a:solidFill>
            </a:endParaRPr>
          </a:p>
          <a:p>
            <a:pPr marL="0" lvl="2">
              <a:spcBef>
                <a:spcPts val="750"/>
              </a:spcBef>
            </a:pPr>
            <a:endParaRPr lang="en-US" sz="1300" dirty="0">
              <a:solidFill>
                <a:srgbClr val="0070C0"/>
              </a:solidFill>
            </a:endParaRPr>
          </a:p>
          <a:p>
            <a:pPr marL="0" lvl="2">
              <a:spcBef>
                <a:spcPts val="750"/>
              </a:spcBef>
            </a:pPr>
            <a:endParaRPr lang="en-US" sz="1300" dirty="0">
              <a:solidFill>
                <a:srgbClr val="0070C0"/>
              </a:solidFill>
            </a:endParaRPr>
          </a:p>
          <a:p>
            <a:pPr marL="0" lvl="2">
              <a:spcBef>
                <a:spcPts val="750"/>
              </a:spcBef>
            </a:pPr>
            <a:endParaRPr lang="en-US" sz="1300" dirty="0">
              <a:solidFill>
                <a:srgbClr val="0070C0"/>
              </a:solidFill>
            </a:endParaRPr>
          </a:p>
          <a:p>
            <a:pPr marL="0" lvl="2">
              <a:spcBef>
                <a:spcPts val="750"/>
              </a:spcBef>
            </a:pPr>
            <a:endParaRPr lang="en-US" sz="1300" b="1" u="sng" dirty="0">
              <a:solidFill>
                <a:srgbClr val="0070C0"/>
              </a:solidFill>
            </a:endParaRPr>
          </a:p>
          <a:p>
            <a:pPr marL="0" lvl="2">
              <a:spcBef>
                <a:spcPts val="750"/>
              </a:spcBef>
            </a:pPr>
            <a:endParaRPr lang="en-US" sz="1300" dirty="0">
              <a:solidFill>
                <a:srgbClr val="0070C0"/>
              </a:solidFill>
            </a:endParaRPr>
          </a:p>
          <a:p>
            <a:pPr marL="0"/>
            <a:endParaRPr lang="en-US" sz="1300" u="sng" dirty="0">
              <a:solidFill>
                <a:srgbClr val="0070C0"/>
              </a:solidFill>
            </a:endParaRPr>
          </a:p>
          <a:p>
            <a:pPr marL="342900"/>
            <a:endParaRPr lang="en-US" sz="1300" dirty="0">
              <a:solidFill>
                <a:srgbClr val="0070C0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Obrázek 1" descr="Obsah obrázku text, snímek obrazovky, Písmo, Elektricky modrá&#10;&#10;Obsah vygenerovaný umělou inteligencí může být nesprávný.">
            <a:extLst>
              <a:ext uri="{FF2B5EF4-FFF2-40B4-BE49-F238E27FC236}">
                <a16:creationId xmlns:a16="http://schemas.microsoft.com/office/drawing/2014/main" id="{A8220192-5D93-071A-59CB-C3BA58603D7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69"/>
            <a:ext cx="2436761" cy="733744"/>
          </a:xfrm>
          <a:prstGeom prst="rect">
            <a:avLst/>
          </a:prstGeom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88240EC-E3C1-0362-3167-0233D4DF8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044623"/>
              </p:ext>
            </p:extLst>
          </p:nvPr>
        </p:nvGraphicFramePr>
        <p:xfrm>
          <a:off x="6292646" y="688258"/>
          <a:ext cx="5550794" cy="6021654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704456">
                  <a:extLst>
                    <a:ext uri="{9D8B030D-6E8A-4147-A177-3AD203B41FA5}">
                      <a16:colId xmlns:a16="http://schemas.microsoft.com/office/drawing/2014/main" val="2540410500"/>
                    </a:ext>
                  </a:extLst>
                </a:gridCol>
                <a:gridCol w="2846338">
                  <a:extLst>
                    <a:ext uri="{9D8B030D-6E8A-4147-A177-3AD203B41FA5}">
                      <a16:colId xmlns:a16="http://schemas.microsoft.com/office/drawing/2014/main" val="102426986"/>
                    </a:ext>
                  </a:extLst>
                </a:gridCol>
              </a:tblGrid>
              <a:tr h="8516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cap="all" spc="6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Ukazatele výstupu</a:t>
                      </a:r>
                    </a:p>
                    <a:p>
                      <a:endParaRPr lang="cs-CZ" sz="1600" b="1" cap="all" spc="60" dirty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70992" marR="70992" marT="70992" marB="709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cap="all" spc="6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Ukazatele výsledku</a:t>
                      </a:r>
                    </a:p>
                    <a:p>
                      <a:endParaRPr lang="cs-CZ" sz="1600" b="1" cap="all" spc="6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70992" marR="70992" marT="70992" marB="709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419414"/>
                  </a:ext>
                </a:extLst>
              </a:tr>
              <a:tr h="1292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cap="none" spc="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společně vypracovaných strategií a akčních plánů</a:t>
                      </a:r>
                    </a:p>
                  </a:txBody>
                  <a:tcPr marL="70992" marR="70992" marT="35496" marB="70992" anchor="ctr">
                    <a:lnL w="12700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cap="none" spc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společných strategií a akčních plánů přijatých organizacemi</a:t>
                      </a:r>
                    </a:p>
                    <a:p>
                      <a:endParaRPr lang="cs-CZ" sz="1600" cap="none" spc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70992" marR="70992" marT="35496" marB="7099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6333723"/>
                  </a:ext>
                </a:extLst>
              </a:tr>
              <a:tr h="1530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cap="none" spc="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účastníků v programech odborné přípravy</a:t>
                      </a:r>
                    </a:p>
                    <a:p>
                      <a:endParaRPr lang="cs-CZ" sz="1600" cap="none" spc="0" dirty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70992" marR="70992" marT="35496" marB="7099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cap="none" spc="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účastníků v dokončených společných programech odborné přípravy</a:t>
                      </a:r>
                    </a:p>
                    <a:p>
                      <a:endParaRPr lang="cs-CZ" sz="1600" cap="none" spc="0" dirty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70992" marR="70992" marT="35496" marB="7099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940499"/>
                  </a:ext>
                </a:extLst>
              </a:tr>
              <a:tr h="1292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cap="none" spc="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organizací zapojených do přeshraniční spolupráce</a:t>
                      </a:r>
                    </a:p>
                    <a:p>
                      <a:endParaRPr lang="cs-CZ" sz="1600" cap="none" spc="0" dirty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70992" marR="70992" marT="35496" marB="70992" anchor="ctr">
                    <a:lnL w="12700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cap="none" spc="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organizací zapojených do přeshraniční spolupráce po dokončení projektu</a:t>
                      </a:r>
                      <a:endParaRPr lang="cs-CZ" sz="1600" cap="none" spc="0" dirty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70992" marR="70992" marT="35496" marB="7099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941792"/>
                  </a:ext>
                </a:extLst>
              </a:tr>
              <a:tr h="10547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cap="none" spc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společně vypracovaných řešení</a:t>
                      </a:r>
                    </a:p>
                    <a:p>
                      <a:endParaRPr lang="cs-CZ" sz="1600" cap="none" spc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70992" marR="70992" marT="35496" marB="7099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cap="none" spc="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řešení přijatých nebo rozvíjených organizacemi</a:t>
                      </a:r>
                    </a:p>
                    <a:p>
                      <a:endParaRPr lang="cs-CZ" sz="1600" cap="none" spc="0" dirty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70992" marR="70992" marT="35496" marB="7099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022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663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1">
            <a:extLst>
              <a:ext uri="{FF2B5EF4-FFF2-40B4-BE49-F238E27FC236}">
                <a16:creationId xmlns:a16="http://schemas.microsoft.com/office/drawing/2014/main" id="{03AB8757-D109-4534-8533-B43E825AB0FB}"/>
              </a:ext>
            </a:extLst>
          </p:cNvPr>
          <p:cNvSpPr txBox="1">
            <a:spLocks/>
          </p:cNvSpPr>
          <p:nvPr/>
        </p:nvSpPr>
        <p:spPr>
          <a:xfrm>
            <a:off x="514774" y="273946"/>
            <a:ext cx="12192889" cy="117510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38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38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</a:t>
            </a:r>
          </a:p>
          <a:p>
            <a:r>
              <a:rPr lang="cs-CZ" sz="51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cs-CZ" sz="58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Priorita </a:t>
            </a:r>
            <a:r>
              <a:rPr lang="pl-PL" sz="58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Vzdělávání, kultura a cestovní ruch</a:t>
            </a:r>
          </a:p>
          <a:p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874CB843-5F1B-58F1-BA19-568B475A5399}"/>
              </a:ext>
            </a:extLst>
          </p:cNvPr>
          <p:cNvGrpSpPr/>
          <p:nvPr/>
        </p:nvGrpSpPr>
        <p:grpSpPr>
          <a:xfrm>
            <a:off x="316316" y="1295164"/>
            <a:ext cx="11787163" cy="4538709"/>
            <a:chOff x="243164" y="1587772"/>
            <a:chExt cx="11787163" cy="4538709"/>
          </a:xfrm>
        </p:grpSpPr>
        <p:sp>
          <p:nvSpPr>
            <p:cNvPr id="8" name="Obdélník: se zakulacenými rohy 7">
              <a:extLst>
                <a:ext uri="{FF2B5EF4-FFF2-40B4-BE49-F238E27FC236}">
                  <a16:creationId xmlns:a16="http://schemas.microsoft.com/office/drawing/2014/main" id="{FD9A58FD-2873-488F-A473-A71E58323DB2}"/>
                </a:ext>
              </a:extLst>
            </p:cNvPr>
            <p:cNvSpPr/>
            <p:nvPr/>
          </p:nvSpPr>
          <p:spPr>
            <a:xfrm rot="16200000">
              <a:off x="-1261570" y="3544791"/>
              <a:ext cx="3669696" cy="660228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4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cs-CZ" sz="16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SC 3.1: Vzdělávání a odborná příprava</a:t>
              </a:r>
            </a:p>
            <a:p>
              <a:endParaRPr lang="cs-CZ" dirty="0"/>
            </a:p>
          </p:txBody>
        </p:sp>
        <p:sp>
          <p:nvSpPr>
            <p:cNvPr id="12" name="Obdélník: se zakulacenými rohy 11">
              <a:extLst>
                <a:ext uri="{FF2B5EF4-FFF2-40B4-BE49-F238E27FC236}">
                  <a16:creationId xmlns:a16="http://schemas.microsoft.com/office/drawing/2014/main" id="{BEFFB2F0-F8BF-4A6E-984C-7DFF0E94DD3B}"/>
                </a:ext>
              </a:extLst>
            </p:cNvPr>
            <p:cNvSpPr/>
            <p:nvPr/>
          </p:nvSpPr>
          <p:spPr>
            <a:xfrm>
              <a:off x="1015479" y="1982783"/>
              <a:ext cx="4633961" cy="1525260"/>
            </a:xfrm>
            <a:prstGeom prst="roundRect">
              <a:avLst/>
            </a:prstGeom>
            <a:solidFill>
              <a:srgbClr val="E4E472"/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endParaRPr kumimoji="0" lang="cs-CZ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  <a:p>
              <a:r>
                <a:rPr lang="cs-CZ" sz="16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Typ opatření 3.1a: </a:t>
              </a:r>
              <a:r>
                <a:rPr lang="cs-CZ" sz="16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přeshraniční spolupráce za účelem zlepšení nabídky přeshraničního vzdělávání </a:t>
              </a:r>
            </a:p>
            <a:p>
              <a:endParaRPr lang="cs-CZ" dirty="0"/>
            </a:p>
          </p:txBody>
        </p:sp>
        <p:sp>
          <p:nvSpPr>
            <p:cNvPr id="18" name="Obdélník: se zakulacenými rohy 17">
              <a:extLst>
                <a:ext uri="{FF2B5EF4-FFF2-40B4-BE49-F238E27FC236}">
                  <a16:creationId xmlns:a16="http://schemas.microsoft.com/office/drawing/2014/main" id="{8ABCCB05-36C9-48F2-B754-215C7A8DBD94}"/>
                </a:ext>
              </a:extLst>
            </p:cNvPr>
            <p:cNvSpPr/>
            <p:nvPr/>
          </p:nvSpPr>
          <p:spPr>
            <a:xfrm>
              <a:off x="1015480" y="4066502"/>
              <a:ext cx="4717364" cy="1525260"/>
            </a:xfrm>
            <a:prstGeom prst="roundRect">
              <a:avLst/>
            </a:prstGeom>
            <a:solidFill>
              <a:srgbClr val="E4E472"/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endParaRPr kumimoji="0" lang="cs-CZ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  <a:p>
              <a:r>
                <a:rPr lang="cs-CZ" sz="16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Typ opatření 3.1b: </a:t>
              </a:r>
              <a:r>
                <a:rPr lang="cs-CZ" sz="16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společné pilotní akce a investice na zlepšení nabídky přeshraničního vzdělávání</a:t>
              </a:r>
            </a:p>
            <a:p>
              <a:endParaRPr lang="cs-CZ" dirty="0"/>
            </a:p>
          </p:txBody>
        </p:sp>
        <p:sp>
          <p:nvSpPr>
            <p:cNvPr id="21" name="Obdélník: se zakulacenými rohy 20">
              <a:extLst>
                <a:ext uri="{FF2B5EF4-FFF2-40B4-BE49-F238E27FC236}">
                  <a16:creationId xmlns:a16="http://schemas.microsoft.com/office/drawing/2014/main" id="{EB5083FC-FA03-4F5F-873B-291202D06BF7}"/>
                </a:ext>
              </a:extLst>
            </p:cNvPr>
            <p:cNvSpPr/>
            <p:nvPr/>
          </p:nvSpPr>
          <p:spPr>
            <a:xfrm>
              <a:off x="6761350" y="2071557"/>
              <a:ext cx="5205774" cy="1449761"/>
            </a:xfrm>
            <a:prstGeom prst="roundRect">
              <a:avLst/>
            </a:prstGeom>
            <a:solidFill>
              <a:srgbClr val="F1F2D4"/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rozvoj společných/ dvojjazyčných pedagogických/ didaktických konceptů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společné vzdělávací programy (vč. digitalizovaných nástrojů a metod - výukové prostředí, koncepty učeben, didaktická opatření)</a:t>
              </a:r>
            </a:p>
            <a:p>
              <a:endParaRPr lang="cs-CZ" dirty="0"/>
            </a:p>
          </p:txBody>
        </p:sp>
        <p:sp>
          <p:nvSpPr>
            <p:cNvPr id="24" name="Obdélník: se zakulacenými rohy 23">
              <a:extLst>
                <a:ext uri="{FF2B5EF4-FFF2-40B4-BE49-F238E27FC236}">
                  <a16:creationId xmlns:a16="http://schemas.microsoft.com/office/drawing/2014/main" id="{362532A0-3082-4BF9-9F0C-55E0E5551ED6}"/>
                </a:ext>
              </a:extLst>
            </p:cNvPr>
            <p:cNvSpPr/>
            <p:nvPr/>
          </p:nvSpPr>
          <p:spPr>
            <a:xfrm>
              <a:off x="6818379" y="3845707"/>
              <a:ext cx="5211948" cy="2280774"/>
            </a:xfrm>
            <a:prstGeom prst="roundRect">
              <a:avLst/>
            </a:prstGeom>
            <a:solidFill>
              <a:srgbClr val="F1F2D4"/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265113" indent="-265113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přeshraniční vzdělávací aktivity s možností investice</a:t>
              </a:r>
            </a:p>
            <a:p>
              <a:pPr marL="265113" lvl="1" indent="-265113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environmentální vzdělávání, zdravotnictví a ošetřovatelství, digitální a technické znalosti</a:t>
              </a:r>
            </a:p>
            <a:p>
              <a:pPr marL="265113" lvl="1" indent="-265113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přizpůsobení dovedností a znalostí budoucím potřebám trhu práce </a:t>
              </a:r>
            </a:p>
            <a:p>
              <a:pPr marL="265113" lvl="1" indent="-265113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harmonizace systému odborného vzdělávání a kvalifikací u středoškolského/ odborného/ terciárního vzdělávání</a:t>
              </a:r>
            </a:p>
            <a:p>
              <a:pPr marL="265113" lvl="1" indent="-265113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podpora předškolního, základního, středního a terciárního vzdělávání</a:t>
              </a:r>
            </a:p>
            <a:p>
              <a:endParaRPr lang="cs-CZ" dirty="0"/>
            </a:p>
          </p:txBody>
        </p:sp>
        <p:sp>
          <p:nvSpPr>
            <p:cNvPr id="26" name="Šipka: doprava 25">
              <a:extLst>
                <a:ext uri="{FF2B5EF4-FFF2-40B4-BE49-F238E27FC236}">
                  <a16:creationId xmlns:a16="http://schemas.microsoft.com/office/drawing/2014/main" id="{26AC06D6-A1E7-4E9E-9759-9595E0A90E12}"/>
                </a:ext>
              </a:extLst>
            </p:cNvPr>
            <p:cNvSpPr/>
            <p:nvPr/>
          </p:nvSpPr>
          <p:spPr>
            <a:xfrm>
              <a:off x="5755442" y="2583941"/>
              <a:ext cx="978408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Šipka: doprava 26">
              <a:extLst>
                <a:ext uri="{FF2B5EF4-FFF2-40B4-BE49-F238E27FC236}">
                  <a16:creationId xmlns:a16="http://schemas.microsoft.com/office/drawing/2014/main" id="{CFFD53D8-08BA-4D1E-9E1F-522B1703BA0A}"/>
                </a:ext>
              </a:extLst>
            </p:cNvPr>
            <p:cNvSpPr/>
            <p:nvPr/>
          </p:nvSpPr>
          <p:spPr>
            <a:xfrm>
              <a:off x="5803693" y="4586816"/>
              <a:ext cx="958745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" name="TextovéPole 27">
              <a:extLst>
                <a:ext uri="{FF2B5EF4-FFF2-40B4-BE49-F238E27FC236}">
                  <a16:creationId xmlns:a16="http://schemas.microsoft.com/office/drawing/2014/main" id="{14245F72-D497-4B31-921F-54368C869A88}"/>
                </a:ext>
              </a:extLst>
            </p:cNvPr>
            <p:cNvSpPr txBox="1"/>
            <p:nvPr/>
          </p:nvSpPr>
          <p:spPr>
            <a:xfrm>
              <a:off x="1110370" y="1587772"/>
              <a:ext cx="222209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cs-CZ" sz="14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Typy opatření: </a:t>
              </a:r>
            </a:p>
          </p:txBody>
        </p:sp>
        <p:sp>
          <p:nvSpPr>
            <p:cNvPr id="29" name="TextovéPole 28">
              <a:extLst>
                <a:ext uri="{FF2B5EF4-FFF2-40B4-BE49-F238E27FC236}">
                  <a16:creationId xmlns:a16="http://schemas.microsoft.com/office/drawing/2014/main" id="{4177A7B8-ADC0-456C-8D38-2C12651E3E68}"/>
                </a:ext>
              </a:extLst>
            </p:cNvPr>
            <p:cNvSpPr txBox="1"/>
            <p:nvPr/>
          </p:nvSpPr>
          <p:spPr>
            <a:xfrm>
              <a:off x="6752206" y="1587772"/>
              <a:ext cx="263013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cs-CZ" sz="14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Příklady možných aktivit: 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11F15506-29AA-2088-105D-817DC74FC61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3" y="2961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349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71948" y="973394"/>
            <a:ext cx="5230762" cy="4801765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/>
            <a:endParaRPr lang="en-US" sz="1100" b="1" spc="-5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Priorita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3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Vzdělávání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kultura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cestovní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ruch</a:t>
            </a:r>
            <a:endParaRPr lang="en-US" sz="2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/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Specifický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cíl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3.1: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Vzdělávání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odborná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příprava</a:t>
            </a:r>
            <a:endParaRPr lang="en-US" sz="18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Vhodní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čeští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příjemci</a:t>
            </a:r>
            <a:endParaRPr lang="en-US" sz="18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vzdělávací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instituce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univerzity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vysoké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školy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výzkumné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instituce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subjekty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veřejné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správy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(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stát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kraj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obec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organizace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zřizované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/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zakládané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státem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kraji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obcemi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),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neziskové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organizace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(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vč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.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církví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)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zapojené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do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vzdělávání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komory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sdružení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ESÚS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600" spc="-50" dirty="0">
              <a:solidFill>
                <a:schemeClr val="tx2"/>
              </a:solidFill>
            </a:endParaRPr>
          </a:p>
          <a:p>
            <a:endParaRPr lang="en-US" sz="1100" dirty="0">
              <a:solidFill>
                <a:schemeClr val="tx2"/>
              </a:solidFill>
            </a:endParaRPr>
          </a:p>
          <a:p>
            <a:pPr marL="0"/>
            <a:endParaRPr lang="en-US" sz="1100" dirty="0">
              <a:solidFill>
                <a:schemeClr val="tx2"/>
              </a:solidFill>
            </a:endParaRPr>
          </a:p>
          <a:p>
            <a:pPr marL="0"/>
            <a:endParaRPr lang="en-US" sz="1100" u="sng" dirty="0">
              <a:solidFill>
                <a:schemeClr val="tx2"/>
              </a:solidFill>
            </a:endParaRPr>
          </a:p>
          <a:p>
            <a:pPr marL="0"/>
            <a:endParaRPr lang="en-US" sz="1100" u="sng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34290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34290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b="1" u="sng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/>
            <a:endParaRPr lang="en-US" sz="1100" u="sng" dirty="0">
              <a:solidFill>
                <a:schemeClr val="tx2"/>
              </a:solidFill>
            </a:endParaRPr>
          </a:p>
          <a:p>
            <a:pPr marL="342900"/>
            <a:endParaRPr lang="en-US" sz="1100" dirty="0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Obrázek 1">
            <a:extLst>
              <a:ext uri="{FF2B5EF4-FFF2-40B4-BE49-F238E27FC236}">
                <a16:creationId xmlns:a16="http://schemas.microsoft.com/office/drawing/2014/main" id="{0B8F22EB-4F47-9555-042B-071DFA972E0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85"/>
            <a:ext cx="2436761" cy="733744"/>
          </a:xfrm>
          <a:prstGeom prst="rect">
            <a:avLst/>
          </a:prstGeom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9BD2D21-4813-EFEB-1191-772A05B62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948383"/>
              </p:ext>
            </p:extLst>
          </p:nvPr>
        </p:nvGraphicFramePr>
        <p:xfrm>
          <a:off x="6243484" y="973394"/>
          <a:ext cx="5607142" cy="5220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3571">
                  <a:extLst>
                    <a:ext uri="{9D8B030D-6E8A-4147-A177-3AD203B41FA5}">
                      <a16:colId xmlns:a16="http://schemas.microsoft.com/office/drawing/2014/main" val="2905719622"/>
                    </a:ext>
                  </a:extLst>
                </a:gridCol>
                <a:gridCol w="2803571">
                  <a:extLst>
                    <a:ext uri="{9D8B030D-6E8A-4147-A177-3AD203B41FA5}">
                      <a16:colId xmlns:a16="http://schemas.microsoft.com/office/drawing/2014/main" val="3986552652"/>
                    </a:ext>
                  </a:extLst>
                </a:gridCol>
              </a:tblGrid>
              <a:tr h="12382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UKAZATELE VÝSTUPU</a:t>
                      </a:r>
                    </a:p>
                    <a:p>
                      <a:endParaRPr lang="cs-CZ" sz="1800" dirty="0">
                        <a:latin typeface="Neue Haas Grotesk Text Pro" panose="020B0504020202020204" pitchFamily="34" charset="-18"/>
                      </a:endParaRPr>
                    </a:p>
                  </a:txBody>
                  <a:tcPr marL="65246" marR="65246" marT="32623" marB="32623" anchor="ctr">
                    <a:solidFill>
                      <a:srgbClr val="E4E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UKAZATELE VÝSLEDKU</a:t>
                      </a:r>
                    </a:p>
                    <a:p>
                      <a:endParaRPr lang="cs-CZ" sz="1800" dirty="0">
                        <a:latin typeface="Neue Haas Grotesk Text Pro" panose="020B0504020202020204" pitchFamily="34" charset="-18"/>
                      </a:endParaRPr>
                    </a:p>
                  </a:txBody>
                  <a:tcPr marL="65246" marR="65246" marT="32623" marB="32623" anchor="ctr">
                    <a:solidFill>
                      <a:srgbClr val="E4E4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981050"/>
                  </a:ext>
                </a:extLst>
              </a:tr>
              <a:tr h="22423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organizací zapojených do přeshraniční spolupráce</a:t>
                      </a:r>
                    </a:p>
                    <a:p>
                      <a:endParaRPr lang="cs-CZ" sz="1800" dirty="0">
                        <a:latin typeface="Neue Haas Grotesk Text Pro" panose="020B0504020202020204" pitchFamily="34" charset="-18"/>
                      </a:endParaRPr>
                    </a:p>
                  </a:txBody>
                  <a:tcPr marL="65246" marR="65246" marT="32623" marB="3262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organizací zapojených do přeshraniční spolupráce po dokončení projektu</a:t>
                      </a:r>
                    </a:p>
                    <a:p>
                      <a:endParaRPr lang="cs-CZ" sz="1800" dirty="0">
                        <a:latin typeface="Neue Haas Grotesk Text Pro" panose="020B0504020202020204" pitchFamily="34" charset="-18"/>
                      </a:endParaRPr>
                    </a:p>
                  </a:txBody>
                  <a:tcPr marL="65246" marR="65246" marT="32623" marB="32623" anchor="ctr"/>
                </a:tc>
                <a:extLst>
                  <a:ext uri="{0D108BD9-81ED-4DB2-BD59-A6C34878D82A}">
                    <a16:rowId xmlns:a16="http://schemas.microsoft.com/office/drawing/2014/main" val="190010146"/>
                  </a:ext>
                </a:extLst>
              </a:tr>
              <a:tr h="17403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spc="-5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společně vypracovaných řešení</a:t>
                      </a:r>
                    </a:p>
                    <a:p>
                      <a:endParaRPr lang="cs-CZ" sz="1800">
                        <a:latin typeface="Neue Haas Grotesk Text Pro" panose="020B0504020202020204" pitchFamily="34" charset="-18"/>
                      </a:endParaRPr>
                    </a:p>
                  </a:txBody>
                  <a:tcPr marL="65246" marR="65246" marT="32623" marB="3262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řešení přijatých nebo rozvíjených organizacemi</a:t>
                      </a:r>
                    </a:p>
                    <a:p>
                      <a:endParaRPr lang="cs-CZ" sz="1800" dirty="0">
                        <a:latin typeface="Neue Haas Grotesk Text Pro" panose="020B0504020202020204" pitchFamily="34" charset="-18"/>
                      </a:endParaRPr>
                    </a:p>
                  </a:txBody>
                  <a:tcPr marL="65246" marR="65246" marT="32623" marB="32623" anchor="ctr"/>
                </a:tc>
                <a:extLst>
                  <a:ext uri="{0D108BD9-81ED-4DB2-BD59-A6C34878D82A}">
                    <a16:rowId xmlns:a16="http://schemas.microsoft.com/office/drawing/2014/main" val="390499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622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Nadpis 1">
            <a:extLst>
              <a:ext uri="{FF2B5EF4-FFF2-40B4-BE49-F238E27FC236}">
                <a16:creationId xmlns:a16="http://schemas.microsoft.com/office/drawing/2014/main" id="{B88424DC-5A19-4035-B9D9-A6091255DCEF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889" cy="139478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4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3500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pl-PL" sz="3500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l-PL" sz="35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</a:p>
          <a:p>
            <a:r>
              <a:rPr lang="pl-PL" sz="80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cs-CZ" sz="80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Priorita </a:t>
            </a:r>
            <a:r>
              <a:rPr lang="pl-PL" sz="80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Vzdělávání, kultura a cestovní ruch</a:t>
            </a:r>
          </a:p>
          <a:p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099AE2E7-1FC4-4F59-B043-CBA41193B532}"/>
              </a:ext>
            </a:extLst>
          </p:cNvPr>
          <p:cNvSpPr/>
          <p:nvPr/>
        </p:nvSpPr>
        <p:spPr>
          <a:xfrm>
            <a:off x="1016056" y="1953768"/>
            <a:ext cx="4633961" cy="1525260"/>
          </a:xfrm>
          <a:prstGeom prst="roundRect">
            <a:avLst/>
          </a:prstGeom>
          <a:solidFill>
            <a:srgbClr val="E4E472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cs-CZ" sz="1600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 opatření 3.2a: </a:t>
            </a:r>
            <a:r>
              <a:rPr 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přeshraniční know-how a výměna dat v oblasti cestovního ruchu a kultury</a:t>
            </a:r>
          </a:p>
          <a:p>
            <a:endParaRPr lang="cs-CZ" dirty="0"/>
          </a:p>
        </p:txBody>
      </p:sp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DD0DF93B-8918-4758-B92D-C2C09DBF3F87}"/>
              </a:ext>
            </a:extLst>
          </p:cNvPr>
          <p:cNvSpPr/>
          <p:nvPr/>
        </p:nvSpPr>
        <p:spPr>
          <a:xfrm>
            <a:off x="953120" y="3998955"/>
            <a:ext cx="4633961" cy="1525260"/>
          </a:xfrm>
          <a:prstGeom prst="roundRect">
            <a:avLst/>
          </a:prstGeom>
          <a:solidFill>
            <a:srgbClr val="E4E472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endParaRPr kumimoji="0" lang="cs-CZ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 opatření 3.2b: </a:t>
            </a:r>
            <a:r>
              <a:rPr 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společné pilotní akce a investice na podporu oblasti cestovního ruchu a kultury</a:t>
            </a:r>
          </a:p>
          <a:p>
            <a:endParaRPr lang="cs-CZ" dirty="0"/>
          </a:p>
        </p:txBody>
      </p: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CF1B8B68-80C3-4065-BC04-AB1376E286D8}"/>
              </a:ext>
            </a:extLst>
          </p:cNvPr>
          <p:cNvSpPr/>
          <p:nvPr/>
        </p:nvSpPr>
        <p:spPr>
          <a:xfrm>
            <a:off x="6770792" y="1992251"/>
            <a:ext cx="5291378" cy="1436749"/>
          </a:xfrm>
          <a:prstGeom prst="roundRect">
            <a:avLst/>
          </a:prstGeom>
          <a:solidFill>
            <a:srgbClr val="F1F2D4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společný rozvoj klíčových témat podporujících rozvoj hmotného a nehmotného kulturního a přírodního dědictví/cestovního ruchu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propojení odborných znalostí a kompetencí národních a regionálních institucí v oblasti kultury a cestovního ruchu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společný monitoring návštěvnosti </a:t>
            </a:r>
          </a:p>
          <a:p>
            <a:endParaRPr lang="cs-CZ" dirty="0"/>
          </a:p>
        </p:txBody>
      </p:sp>
      <p:sp>
        <p:nvSpPr>
          <p:cNvPr id="22" name="Obdélník: se zakulacenými rohy 21">
            <a:extLst>
              <a:ext uri="{FF2B5EF4-FFF2-40B4-BE49-F238E27FC236}">
                <a16:creationId xmlns:a16="http://schemas.microsoft.com/office/drawing/2014/main" id="{0481BC0B-ABE1-411E-AC88-2F2B67C809F9}"/>
              </a:ext>
            </a:extLst>
          </p:cNvPr>
          <p:cNvSpPr/>
          <p:nvPr/>
        </p:nvSpPr>
        <p:spPr>
          <a:xfrm rot="16200000">
            <a:off x="-1408999" y="3499305"/>
            <a:ext cx="3776911" cy="485840"/>
          </a:xfrm>
          <a:prstGeom prst="roundRect">
            <a:avLst>
              <a:gd name="adj" fmla="val 10000"/>
            </a:avLst>
          </a:prstGeom>
          <a:ln>
            <a:solidFill>
              <a:schemeClr val="accent4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 3.2: Kultura a cestovní ruch</a:t>
            </a:r>
          </a:p>
          <a:p>
            <a:endParaRPr lang="cs-CZ" dirty="0"/>
          </a:p>
        </p:txBody>
      </p:sp>
      <p:sp>
        <p:nvSpPr>
          <p:cNvPr id="24" name="Šipka: doprava 23">
            <a:extLst>
              <a:ext uri="{FF2B5EF4-FFF2-40B4-BE49-F238E27FC236}">
                <a16:creationId xmlns:a16="http://schemas.microsoft.com/office/drawing/2014/main" id="{5DA37825-47B7-40BB-A707-FEFCC822BC03}"/>
              </a:ext>
            </a:extLst>
          </p:cNvPr>
          <p:cNvSpPr/>
          <p:nvPr/>
        </p:nvSpPr>
        <p:spPr>
          <a:xfrm>
            <a:off x="5746297" y="2490306"/>
            <a:ext cx="978408" cy="4846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: doprava 24">
            <a:extLst>
              <a:ext uri="{FF2B5EF4-FFF2-40B4-BE49-F238E27FC236}">
                <a16:creationId xmlns:a16="http://schemas.microsoft.com/office/drawing/2014/main" id="{204B8C78-DDCF-4224-B568-910594A4D01C}"/>
              </a:ext>
            </a:extLst>
          </p:cNvPr>
          <p:cNvSpPr/>
          <p:nvPr/>
        </p:nvSpPr>
        <p:spPr>
          <a:xfrm>
            <a:off x="5728819" y="4715936"/>
            <a:ext cx="978408" cy="4846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4015C6A1-DF46-4B36-9A98-8BDFBD49FD9B}"/>
              </a:ext>
            </a:extLst>
          </p:cNvPr>
          <p:cNvSpPr txBox="1"/>
          <p:nvPr/>
        </p:nvSpPr>
        <p:spPr>
          <a:xfrm>
            <a:off x="1016056" y="1521095"/>
            <a:ext cx="22220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Typy opatření: 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0CD870AF-2349-42C9-840A-9FBA9BB742B7}"/>
              </a:ext>
            </a:extLst>
          </p:cNvPr>
          <p:cNvSpPr txBox="1"/>
          <p:nvPr/>
        </p:nvSpPr>
        <p:spPr>
          <a:xfrm>
            <a:off x="6724706" y="1521484"/>
            <a:ext cx="26301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Příklady možných aktivit: </a:t>
            </a:r>
          </a:p>
        </p:txBody>
      </p:sp>
      <p:sp>
        <p:nvSpPr>
          <p:cNvPr id="19" name="Obdélník: se zakulacenými rohy 18">
            <a:extLst>
              <a:ext uri="{FF2B5EF4-FFF2-40B4-BE49-F238E27FC236}">
                <a16:creationId xmlns:a16="http://schemas.microsoft.com/office/drawing/2014/main" id="{6E4D307C-0784-4E8E-928D-35AD72716A8A}"/>
              </a:ext>
            </a:extLst>
          </p:cNvPr>
          <p:cNvSpPr/>
          <p:nvPr/>
        </p:nvSpPr>
        <p:spPr>
          <a:xfrm>
            <a:off x="6724704" y="3675379"/>
            <a:ext cx="5337465" cy="2405381"/>
          </a:xfrm>
          <a:prstGeom prst="roundRect">
            <a:avLst/>
          </a:prstGeom>
          <a:solidFill>
            <a:srgbClr val="F1F2D4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investice a opatření pro rozvoj cestovního ruchu/ hmotného/ nehmotného kulturního a přírodního dědictví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podpora digitalizace v oblasti kulturního a přírodního dědictví a společného marketingu CR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rozšiřování, přizpůsobování a údržba turistické infrastruktury (např. bezbariérový přístup) se zaměřením na rozvoj a propagaci společných nabídek v oblasti kultury a cestovního ruchu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podpora spolupráce (přeshraničních) destinačních managementů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společná vzdělávací opatření v oblasti cestovního ruchu a kultury</a:t>
            </a:r>
          </a:p>
          <a:p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5CCF223-3C83-B4A3-1A9A-ED559D2657A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174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B0BF1D-21BC-CF8C-2345-2129041B3C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7FE504A-D7F1-1B9E-FF43-847F6CE7B5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3551F8-A634-A49D-A8CF-7C9C69424B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23EB8C-6589-A14C-24C8-A5971B15B3C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1947" y="904568"/>
            <a:ext cx="5393327" cy="487059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/>
            <a:endParaRPr lang="en-US" sz="1100" b="1" spc="-5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Priorita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3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Vzdělávání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kultura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cestovní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ruch</a:t>
            </a:r>
            <a:endParaRPr lang="en-US" sz="2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/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Specifický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cíl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3.1:</a:t>
            </a:r>
            <a:r>
              <a:rPr lang="cs-CZ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Kultura a cestovní ruch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2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Vhodní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čeští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příjemci</a:t>
            </a:r>
            <a:endParaRPr lang="en-US" sz="18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vzdělávací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instituce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univerzity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vysoké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školy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výzkumné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instituce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subjekty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veřejné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správy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(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stát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kraj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obec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organizace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zřizované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/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zakládané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státem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kraji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obcemi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),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neziskové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organizace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(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vč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.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církví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)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zapojené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do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vzdělávání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komory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sdružení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ESÚS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600" spc="-50" dirty="0">
              <a:solidFill>
                <a:schemeClr val="tx2"/>
              </a:solidFill>
            </a:endParaRPr>
          </a:p>
          <a:p>
            <a:endParaRPr lang="en-US" sz="1100" dirty="0">
              <a:solidFill>
                <a:schemeClr val="tx2"/>
              </a:solidFill>
            </a:endParaRPr>
          </a:p>
          <a:p>
            <a:pPr marL="0"/>
            <a:endParaRPr lang="en-US" sz="1100" dirty="0">
              <a:solidFill>
                <a:schemeClr val="tx2"/>
              </a:solidFill>
            </a:endParaRPr>
          </a:p>
          <a:p>
            <a:pPr marL="0"/>
            <a:endParaRPr lang="en-US" sz="1100" u="sng" dirty="0">
              <a:solidFill>
                <a:schemeClr val="tx2"/>
              </a:solidFill>
            </a:endParaRPr>
          </a:p>
          <a:p>
            <a:pPr marL="0"/>
            <a:endParaRPr lang="en-US" sz="1100" u="sng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34290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34290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b="1" u="sng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/>
            <a:endParaRPr lang="en-US" sz="1100" u="sng" dirty="0">
              <a:solidFill>
                <a:schemeClr val="tx2"/>
              </a:solidFill>
            </a:endParaRPr>
          </a:p>
          <a:p>
            <a:pPr marL="342900"/>
            <a:endParaRPr lang="en-US" sz="1100" dirty="0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700EC85-3A2C-8EF6-50A9-59E04F476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ECCA473-1AC3-0CE8-DCEC-C4A10EEE09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D0EF0D2-BD9B-554A-97A4-68A1442A47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1F34994-FD31-18DF-B726-EFEF07616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4432EDA-C4F1-234D-12C1-4C7C61EA0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Obrázek 1">
            <a:extLst>
              <a:ext uri="{FF2B5EF4-FFF2-40B4-BE49-F238E27FC236}">
                <a16:creationId xmlns:a16="http://schemas.microsoft.com/office/drawing/2014/main" id="{50CFEF43-477D-28C5-E4E4-141F6AD275C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85"/>
            <a:ext cx="2436761" cy="733744"/>
          </a:xfrm>
          <a:prstGeom prst="rect">
            <a:avLst/>
          </a:prstGeom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307B13E0-A669-9702-B07C-9D1BB1E701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619507"/>
              </p:ext>
            </p:extLst>
          </p:nvPr>
        </p:nvGraphicFramePr>
        <p:xfrm>
          <a:off x="6336916" y="1002890"/>
          <a:ext cx="5633884" cy="5074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3332">
                  <a:extLst>
                    <a:ext uri="{9D8B030D-6E8A-4147-A177-3AD203B41FA5}">
                      <a16:colId xmlns:a16="http://schemas.microsoft.com/office/drawing/2014/main" val="1142319746"/>
                    </a:ext>
                  </a:extLst>
                </a:gridCol>
                <a:gridCol w="3000552">
                  <a:extLst>
                    <a:ext uri="{9D8B030D-6E8A-4147-A177-3AD203B41FA5}">
                      <a16:colId xmlns:a16="http://schemas.microsoft.com/office/drawing/2014/main" val="2165080281"/>
                    </a:ext>
                  </a:extLst>
                </a:gridCol>
              </a:tblGrid>
              <a:tr h="8120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UKAZATELE VÝSTUPU</a:t>
                      </a:r>
                    </a:p>
                    <a:p>
                      <a:endParaRPr lang="cs-CZ" sz="1600" dirty="0"/>
                    </a:p>
                  </a:txBody>
                  <a:tcPr anchor="ctr">
                    <a:solidFill>
                      <a:srgbClr val="E4E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UKAZATELE VÝSLEDKU</a:t>
                      </a:r>
                    </a:p>
                    <a:p>
                      <a:endParaRPr lang="cs-CZ" sz="1600" dirty="0"/>
                    </a:p>
                  </a:txBody>
                  <a:tcPr anchor="ctr">
                    <a:solidFill>
                      <a:srgbClr val="E4E4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933337"/>
                  </a:ext>
                </a:extLst>
              </a:tr>
              <a:tr h="1146479">
                <a:tc>
                  <a:txBody>
                    <a:bodyPr/>
                    <a:lstStyle/>
                    <a:p>
                      <a:r>
                        <a:rPr lang="cs-CZ" sz="16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organizací zapojených do přeshraniční spolupráce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organizací zapojených do přeshraniční spolupráce po dokončení projektu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6826277"/>
                  </a:ext>
                </a:extLst>
              </a:tr>
              <a:tr h="11464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společně vypracovaných strategií a akčních plánů</a:t>
                      </a:r>
                    </a:p>
                    <a:p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společných strategií a akčních plánů přijatých organizacemi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3497429"/>
                  </a:ext>
                </a:extLst>
              </a:tr>
              <a:tr h="8120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společně vypracovaných řešení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návštěvníků podpořených lokalit v oblasti kultury a cestovního ruchu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9635321"/>
                  </a:ext>
                </a:extLst>
              </a:tr>
              <a:tr h="11464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podpořených lokalit v oblasti kultury a cestovního ruchu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řešení přijatých nebo rozvíjených organizacemi</a:t>
                      </a:r>
                    </a:p>
                    <a:p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3552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47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Nadpis 1">
            <a:extLst>
              <a:ext uri="{FF2B5EF4-FFF2-40B4-BE49-F238E27FC236}">
                <a16:creationId xmlns:a16="http://schemas.microsoft.com/office/drawing/2014/main" id="{213CE993-532F-4587-8426-9E2E38FE395D}"/>
              </a:ext>
            </a:extLst>
          </p:cNvPr>
          <p:cNvSpPr txBox="1">
            <a:spLocks/>
          </p:cNvSpPr>
          <p:nvPr/>
        </p:nvSpPr>
        <p:spPr>
          <a:xfrm>
            <a:off x="0" y="87023"/>
            <a:ext cx="12192889" cy="125300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Priorita </a:t>
            </a:r>
            <a:r>
              <a:rPr lang="pl-PL" sz="32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Přeshraniční správa</a:t>
            </a:r>
          </a:p>
          <a:p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4CFB96CD-6466-41AA-9496-49BCF0A76FB6}"/>
              </a:ext>
            </a:extLst>
          </p:cNvPr>
          <p:cNvSpPr/>
          <p:nvPr/>
        </p:nvSpPr>
        <p:spPr>
          <a:xfrm>
            <a:off x="1248693" y="1813027"/>
            <a:ext cx="3353713" cy="122872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cs-CZ" sz="1400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 opatření 4.1a: </a:t>
            </a:r>
            <a:r>
              <a:rPr 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rozvoj společných strategií a výměna know-how</a:t>
            </a:r>
          </a:p>
          <a:p>
            <a:endParaRPr lang="cs-CZ" dirty="0"/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F282247A-669A-4A5B-A3BD-7A57C1502326}"/>
              </a:ext>
            </a:extLst>
          </p:cNvPr>
          <p:cNvSpPr/>
          <p:nvPr/>
        </p:nvSpPr>
        <p:spPr>
          <a:xfrm>
            <a:off x="1190974" y="3399380"/>
            <a:ext cx="3411432" cy="122872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cs-CZ" sz="1400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 opatření 4.1b: </a:t>
            </a:r>
            <a:r>
              <a:rPr 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společné pilotní akce na odstraňování přeshraničních překážek</a:t>
            </a:r>
          </a:p>
          <a:p>
            <a:endParaRPr lang="cs-CZ" dirty="0"/>
          </a:p>
        </p:txBody>
      </p:sp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01F5695F-E102-488F-B4FF-800930B2A0A6}"/>
              </a:ext>
            </a:extLst>
          </p:cNvPr>
          <p:cNvSpPr/>
          <p:nvPr/>
        </p:nvSpPr>
        <p:spPr>
          <a:xfrm>
            <a:off x="1190975" y="4830498"/>
            <a:ext cx="3379576" cy="125300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 opatření 4.1c: </a:t>
            </a:r>
            <a:r>
              <a:rPr 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síťové a klastrové činnosti ke snížení administrativních a právních překážek</a:t>
            </a:r>
          </a:p>
          <a:p>
            <a:endParaRPr lang="cs-CZ" dirty="0"/>
          </a:p>
        </p:txBody>
      </p:sp>
      <p:sp>
        <p:nvSpPr>
          <p:cNvPr id="18" name="Obdélník: se zakulacenými rohy 17">
            <a:extLst>
              <a:ext uri="{FF2B5EF4-FFF2-40B4-BE49-F238E27FC236}">
                <a16:creationId xmlns:a16="http://schemas.microsoft.com/office/drawing/2014/main" id="{97FC1881-A0A9-41F7-B55B-823EF9EF2BE3}"/>
              </a:ext>
            </a:extLst>
          </p:cNvPr>
          <p:cNvSpPr/>
          <p:nvPr/>
        </p:nvSpPr>
        <p:spPr>
          <a:xfrm>
            <a:off x="5834602" y="1824923"/>
            <a:ext cx="6219117" cy="1228725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1400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rozvoj společných strategií, struktur a komunikačních platforem pro výměnu zkušeností a know-how v různých oblastech spolupráce</a:t>
            </a:r>
          </a:p>
          <a:p>
            <a:endParaRPr lang="cs-CZ" dirty="0"/>
          </a:p>
        </p:txBody>
      </p:sp>
      <p:sp>
        <p:nvSpPr>
          <p:cNvPr id="21" name="Obdélník: se zakulacenými rohy 20">
            <a:extLst>
              <a:ext uri="{FF2B5EF4-FFF2-40B4-BE49-F238E27FC236}">
                <a16:creationId xmlns:a16="http://schemas.microsoft.com/office/drawing/2014/main" id="{BD158993-40AE-4465-A99A-0E23DCE0E74B}"/>
              </a:ext>
            </a:extLst>
          </p:cNvPr>
          <p:cNvSpPr/>
          <p:nvPr/>
        </p:nvSpPr>
        <p:spPr>
          <a:xfrm>
            <a:off x="5860047" y="3393687"/>
            <a:ext cx="6219117" cy="1228725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1400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společné aktivity a výměna know-how mezi veřejnými aktéry v příslušných tematických oblastech</a:t>
            </a:r>
          </a:p>
          <a:p>
            <a:endParaRPr lang="cs-CZ" dirty="0"/>
          </a:p>
        </p:txBody>
      </p:sp>
      <p:sp>
        <p:nvSpPr>
          <p:cNvPr id="24" name="Obdélník: se zakulacenými rohy 23">
            <a:extLst>
              <a:ext uri="{FF2B5EF4-FFF2-40B4-BE49-F238E27FC236}">
                <a16:creationId xmlns:a16="http://schemas.microsoft.com/office/drawing/2014/main" id="{0786FAB6-4A6A-4F4D-82F6-23312905A1D5}"/>
              </a:ext>
            </a:extLst>
          </p:cNvPr>
          <p:cNvSpPr/>
          <p:nvPr/>
        </p:nvSpPr>
        <p:spPr>
          <a:xfrm>
            <a:off x="5837065" y="4808045"/>
            <a:ext cx="6219117" cy="1398791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společné aktivity organizací podporujících MSP (např. vytváření sítí, podpora klastrových iniciativ, koordinační činnosti, ...)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podpora institucionální spolupráce s ohledem na snížení administrativních a právních překážek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spolupráce mezi orgány správy s cílem optimalizovat služby pro občany a podniky</a:t>
            </a:r>
          </a:p>
          <a:p>
            <a:endParaRPr lang="cs-CZ" dirty="0"/>
          </a:p>
        </p:txBody>
      </p:sp>
      <p:sp>
        <p:nvSpPr>
          <p:cNvPr id="26" name="Šipka: doprava 25">
            <a:extLst>
              <a:ext uri="{FF2B5EF4-FFF2-40B4-BE49-F238E27FC236}">
                <a16:creationId xmlns:a16="http://schemas.microsoft.com/office/drawing/2014/main" id="{B85D0448-E0BA-4183-ABDB-6817BDC87260}"/>
              </a:ext>
            </a:extLst>
          </p:cNvPr>
          <p:cNvSpPr/>
          <p:nvPr/>
        </p:nvSpPr>
        <p:spPr>
          <a:xfrm>
            <a:off x="4769220" y="2135947"/>
            <a:ext cx="1029785" cy="484632"/>
          </a:xfrm>
          <a:prstGeom prst="rightArrow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: doprava 26">
            <a:extLst>
              <a:ext uri="{FF2B5EF4-FFF2-40B4-BE49-F238E27FC236}">
                <a16:creationId xmlns:a16="http://schemas.microsoft.com/office/drawing/2014/main" id="{39A01386-FCEC-4938-A02D-05D7C4CD8757}"/>
              </a:ext>
            </a:extLst>
          </p:cNvPr>
          <p:cNvSpPr/>
          <p:nvPr/>
        </p:nvSpPr>
        <p:spPr>
          <a:xfrm>
            <a:off x="4733623" y="3766946"/>
            <a:ext cx="1029785" cy="484632"/>
          </a:xfrm>
          <a:prstGeom prst="rightArrow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: doprava 27">
            <a:extLst>
              <a:ext uri="{FF2B5EF4-FFF2-40B4-BE49-F238E27FC236}">
                <a16:creationId xmlns:a16="http://schemas.microsoft.com/office/drawing/2014/main" id="{7385BD70-3C6D-43E4-99B2-0FB6B8CD15F5}"/>
              </a:ext>
            </a:extLst>
          </p:cNvPr>
          <p:cNvSpPr/>
          <p:nvPr/>
        </p:nvSpPr>
        <p:spPr>
          <a:xfrm>
            <a:off x="4733623" y="5165988"/>
            <a:ext cx="1065381" cy="484632"/>
          </a:xfrm>
          <a:prstGeom prst="rightArrow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: se zakulacenými rohy 29">
            <a:extLst>
              <a:ext uri="{FF2B5EF4-FFF2-40B4-BE49-F238E27FC236}">
                <a16:creationId xmlns:a16="http://schemas.microsoft.com/office/drawing/2014/main" id="{2E35A7B9-01EA-458E-897E-DA0C7A5E82C0}"/>
              </a:ext>
            </a:extLst>
          </p:cNvPr>
          <p:cNvSpPr/>
          <p:nvPr/>
        </p:nvSpPr>
        <p:spPr>
          <a:xfrm rot="16200000">
            <a:off x="-1871445" y="3627590"/>
            <a:ext cx="4545517" cy="402380"/>
          </a:xfrm>
          <a:prstGeom prst="roundRect">
            <a:avLst>
              <a:gd name="adj" fmla="val 10000"/>
            </a:avLst>
          </a:prstGeom>
          <a:solidFill>
            <a:schemeClr val="bg1">
              <a:alpha val="90000"/>
            </a:schemeClr>
          </a:solidFill>
          <a:ln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 4.1: Právní a institucionální spolupráce</a:t>
            </a:r>
          </a:p>
          <a:p>
            <a:pPr algn="ctr"/>
            <a:endParaRPr lang="cs-CZ" dirty="0"/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A194EC86-8009-4059-ADE2-D4A92EB4CA97}"/>
              </a:ext>
            </a:extLst>
          </p:cNvPr>
          <p:cNvSpPr txBox="1"/>
          <p:nvPr/>
        </p:nvSpPr>
        <p:spPr>
          <a:xfrm>
            <a:off x="1248692" y="1428787"/>
            <a:ext cx="22220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Typy opatření: 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4118F57D-2DB0-4EFF-B851-7347776390C6}"/>
              </a:ext>
            </a:extLst>
          </p:cNvPr>
          <p:cNvSpPr txBox="1"/>
          <p:nvPr/>
        </p:nvSpPr>
        <p:spPr>
          <a:xfrm>
            <a:off x="5860047" y="1284751"/>
            <a:ext cx="26301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Příklady možných aktivit: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048444E-0494-5C7D-7A90-15FF66970AE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0" y="179296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69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91613" y="1130710"/>
            <a:ext cx="5079008" cy="46444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100" b="1" spc="-50" dirty="0">
                <a:solidFill>
                  <a:schemeClr val="tx2"/>
                </a:solidFill>
              </a:rPr>
              <a:t>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Priorita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4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Přeshraniční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správa</a:t>
            </a:r>
            <a:endParaRPr lang="en-US" sz="2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Specifický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cíl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4.1: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Právní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institucionální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spolupráce</a:t>
            </a:r>
            <a:endParaRPr lang="en-US" sz="18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1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8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Vhodní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čeští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příjemci</a:t>
            </a:r>
            <a:endParaRPr lang="en-US" sz="18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výzkumné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instituce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univerzity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vysoké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školy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vzdělávací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instituce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subjekty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veřejné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správy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(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stát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kraj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obec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organizace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zřizované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/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zakládané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státem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kraji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obcemi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),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neziskové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organizace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(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vč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.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církví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),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komory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sdružení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ESÚS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600" spc="-50" dirty="0">
              <a:solidFill>
                <a:srgbClr val="0070C0"/>
              </a:solidFill>
            </a:endParaRPr>
          </a:p>
          <a:p>
            <a:endParaRPr lang="en-US" sz="1100" dirty="0">
              <a:solidFill>
                <a:schemeClr val="tx2"/>
              </a:solidFill>
            </a:endParaRPr>
          </a:p>
          <a:p>
            <a:pPr marL="0"/>
            <a:endParaRPr lang="en-US" sz="1100" dirty="0">
              <a:solidFill>
                <a:schemeClr val="tx2"/>
              </a:solidFill>
            </a:endParaRPr>
          </a:p>
          <a:p>
            <a:pPr marL="0"/>
            <a:endParaRPr lang="en-US" sz="1100" u="sng" dirty="0">
              <a:solidFill>
                <a:schemeClr val="tx2"/>
              </a:solidFill>
            </a:endParaRPr>
          </a:p>
          <a:p>
            <a:pPr marL="0"/>
            <a:endParaRPr lang="en-US" sz="1100" u="sng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34290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34290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b="1" u="sng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0"/>
            <a:endParaRPr lang="en-US" sz="1100" u="sng" dirty="0">
              <a:solidFill>
                <a:schemeClr val="tx2"/>
              </a:solidFill>
            </a:endParaRPr>
          </a:p>
          <a:p>
            <a:pPr marL="342900"/>
            <a:endParaRPr lang="en-US" sz="1100" dirty="0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Obrázek 1">
            <a:extLst>
              <a:ext uri="{FF2B5EF4-FFF2-40B4-BE49-F238E27FC236}">
                <a16:creationId xmlns:a16="http://schemas.microsoft.com/office/drawing/2014/main" id="{09214747-DD48-9FD8-896F-899C0BF3E2B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225"/>
            <a:ext cx="2436761" cy="733744"/>
          </a:xfrm>
          <a:prstGeom prst="rect">
            <a:avLst/>
          </a:prstGeom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91D9962A-C697-8967-CFD8-9F21554BA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198630"/>
              </p:ext>
            </p:extLst>
          </p:nvPr>
        </p:nvGraphicFramePr>
        <p:xfrm>
          <a:off x="6587614" y="914400"/>
          <a:ext cx="5263012" cy="4811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128">
                  <a:extLst>
                    <a:ext uri="{9D8B030D-6E8A-4147-A177-3AD203B41FA5}">
                      <a16:colId xmlns:a16="http://schemas.microsoft.com/office/drawing/2014/main" val="1438468297"/>
                    </a:ext>
                  </a:extLst>
                </a:gridCol>
                <a:gridCol w="2748884">
                  <a:extLst>
                    <a:ext uri="{9D8B030D-6E8A-4147-A177-3AD203B41FA5}">
                      <a16:colId xmlns:a16="http://schemas.microsoft.com/office/drawing/2014/main" val="3118273808"/>
                    </a:ext>
                  </a:extLst>
                </a:gridCol>
              </a:tblGrid>
              <a:tr h="5914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UKAZATELE VÝSTUPU</a:t>
                      </a:r>
                    </a:p>
                    <a:p>
                      <a:endParaRPr lang="cs-CZ" sz="1600" dirty="0">
                        <a:latin typeface="Neue Haas Grotesk Text Pro" panose="020B0504020202020204" pitchFamily="34" charset="-18"/>
                      </a:endParaRPr>
                    </a:p>
                  </a:txBody>
                  <a:tcPr marL="56608" marR="56608" marT="28304" marB="28304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UKAZATELE VÝSLEDKU</a:t>
                      </a:r>
                    </a:p>
                    <a:p>
                      <a:endParaRPr lang="cs-CZ" sz="1600" dirty="0">
                        <a:latin typeface="Neue Haas Grotesk Text Pro" panose="020B0504020202020204" pitchFamily="34" charset="-18"/>
                      </a:endParaRPr>
                    </a:p>
                  </a:txBody>
                  <a:tcPr marL="56608" marR="56608" marT="28304" marB="28304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825253"/>
                  </a:ext>
                </a:extLst>
              </a:tr>
              <a:tr h="11213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společně vypracovaných strategií a akčních plánů</a:t>
                      </a:r>
                    </a:p>
                    <a:p>
                      <a:endParaRPr lang="cs-CZ" sz="1600" dirty="0">
                        <a:latin typeface="Neue Haas Grotesk Text Pro" panose="020B0504020202020204" pitchFamily="34" charset="-18"/>
                      </a:endParaRPr>
                    </a:p>
                  </a:txBody>
                  <a:tcPr marL="56608" marR="56608" marT="28304" marB="2830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společných strategií a akčních plánů přijatých organizacemi</a:t>
                      </a:r>
                    </a:p>
                    <a:p>
                      <a:endParaRPr lang="cs-CZ" sz="1600" dirty="0">
                        <a:latin typeface="Neue Haas Grotesk Text Pro" panose="020B0504020202020204" pitchFamily="34" charset="-18"/>
                      </a:endParaRPr>
                    </a:p>
                  </a:txBody>
                  <a:tcPr marL="56608" marR="56608" marT="28304" marB="28304" anchor="ctr"/>
                </a:tc>
                <a:extLst>
                  <a:ext uri="{0D108BD9-81ED-4DB2-BD59-A6C34878D82A}">
                    <a16:rowId xmlns:a16="http://schemas.microsoft.com/office/drawing/2014/main" val="3539179335"/>
                  </a:ext>
                </a:extLst>
              </a:tr>
              <a:tr h="8563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společně vypracovaných řešení</a:t>
                      </a:r>
                    </a:p>
                    <a:p>
                      <a:endParaRPr lang="cs-CZ" sz="1600" dirty="0">
                        <a:latin typeface="Neue Haas Grotesk Text Pro" panose="020B0504020202020204" pitchFamily="34" charset="-18"/>
                      </a:endParaRPr>
                    </a:p>
                  </a:txBody>
                  <a:tcPr marL="56608" marR="56608" marT="28304" marB="2830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řešení přijatých nebo rozvíjených organizacemi</a:t>
                      </a:r>
                    </a:p>
                    <a:p>
                      <a:endParaRPr lang="cs-CZ" sz="1600" dirty="0">
                        <a:latin typeface="Neue Haas Grotesk Text Pro" panose="020B0504020202020204" pitchFamily="34" charset="-18"/>
                      </a:endParaRPr>
                    </a:p>
                  </a:txBody>
                  <a:tcPr marL="56608" marR="56608" marT="28304" marB="28304" anchor="ctr"/>
                </a:tc>
                <a:extLst>
                  <a:ext uri="{0D108BD9-81ED-4DB2-BD59-A6C34878D82A}">
                    <a16:rowId xmlns:a16="http://schemas.microsoft.com/office/drawing/2014/main" val="3412136023"/>
                  </a:ext>
                </a:extLst>
              </a:tr>
              <a:tr h="11213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organizací zapojených do přeshraniční spolupráce</a:t>
                      </a:r>
                    </a:p>
                    <a:p>
                      <a:endParaRPr lang="cs-CZ" sz="1600" dirty="0">
                        <a:latin typeface="Neue Haas Grotesk Text Pro" panose="020B0504020202020204" pitchFamily="34" charset="-18"/>
                      </a:endParaRPr>
                    </a:p>
                  </a:txBody>
                  <a:tcPr marL="56608" marR="56608" marT="28304" marB="2830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organizací zapojených do přeshraniční spolupráce po dokončení projektu</a:t>
                      </a:r>
                    </a:p>
                    <a:p>
                      <a:endParaRPr lang="cs-CZ" sz="1600" dirty="0">
                        <a:latin typeface="Neue Haas Grotesk Text Pro" panose="020B0504020202020204" pitchFamily="34" charset="-18"/>
                      </a:endParaRPr>
                    </a:p>
                  </a:txBody>
                  <a:tcPr marL="56608" marR="56608" marT="28304" marB="28304" anchor="ctr"/>
                </a:tc>
                <a:extLst>
                  <a:ext uri="{0D108BD9-81ED-4DB2-BD59-A6C34878D82A}">
                    <a16:rowId xmlns:a16="http://schemas.microsoft.com/office/drawing/2014/main" val="3334979365"/>
                  </a:ext>
                </a:extLst>
              </a:tr>
              <a:tr h="11213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spc="-5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zmírněných nebo vyřešeních právních nebo administrativních překážek</a:t>
                      </a:r>
                    </a:p>
                    <a:p>
                      <a:endParaRPr lang="cs-CZ" sz="1600">
                        <a:latin typeface="Neue Haas Grotesk Text Pro" panose="020B0504020202020204" pitchFamily="34" charset="-18"/>
                      </a:endParaRPr>
                    </a:p>
                  </a:txBody>
                  <a:tcPr marL="56608" marR="56608" marT="28304" marB="28304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600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zmírněných nebo vyřešeních právních nebo administrativních překážek</a:t>
                      </a:r>
                    </a:p>
                  </a:txBody>
                  <a:tcPr marL="56608" marR="56608" marT="28304" marB="28304" anchor="ctr"/>
                </a:tc>
                <a:extLst>
                  <a:ext uri="{0D108BD9-81ED-4DB2-BD59-A6C34878D82A}">
                    <a16:rowId xmlns:a16="http://schemas.microsoft.com/office/drawing/2014/main" val="367395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123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">
            <a:extLst>
              <a:ext uri="{FF2B5EF4-FFF2-40B4-BE49-F238E27FC236}">
                <a16:creationId xmlns:a16="http://schemas.microsoft.com/office/drawing/2014/main" id="{F2F786CC-7F24-47D6-B2F4-3A95DE0309EA}"/>
              </a:ext>
            </a:extLst>
          </p:cNvPr>
          <p:cNvSpPr txBox="1">
            <a:spLocks/>
          </p:cNvSpPr>
          <p:nvPr/>
        </p:nvSpPr>
        <p:spPr>
          <a:xfrm>
            <a:off x="-889" y="-109879"/>
            <a:ext cx="12192889" cy="1449761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Priorita </a:t>
            </a:r>
            <a:r>
              <a:rPr lang="pl-PL" sz="32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Přeshraniční správa</a:t>
            </a:r>
          </a:p>
          <a:p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DF4CD1BC-86D5-4CC3-875D-F5AFC9F0D955}"/>
              </a:ext>
            </a:extLst>
          </p:cNvPr>
          <p:cNvSpPr/>
          <p:nvPr/>
        </p:nvSpPr>
        <p:spPr>
          <a:xfrm>
            <a:off x="4689779" y="3405147"/>
            <a:ext cx="978408" cy="484632"/>
          </a:xfrm>
          <a:prstGeom prst="rightArrow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3B48415F-8D84-4EF9-8D36-118E9D4899E7}"/>
              </a:ext>
            </a:extLst>
          </p:cNvPr>
          <p:cNvSpPr/>
          <p:nvPr/>
        </p:nvSpPr>
        <p:spPr>
          <a:xfrm>
            <a:off x="1258528" y="2890495"/>
            <a:ext cx="3352435" cy="175135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 opatření 4.4: </a:t>
            </a:r>
            <a:r>
              <a:rPr 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malé projekty vedoucí ke zlepšení kulturních, sociálních a ekonomických vztahů v přeshraniční oblasti </a:t>
            </a:r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(Fond malých projektů</a:t>
            </a:r>
            <a:r>
              <a:rPr lang="cs-CZ" sz="14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cs-CZ" dirty="0"/>
          </a:p>
        </p:txBody>
      </p:sp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B23CB068-A324-4B79-AC13-14CCF4F88F85}"/>
              </a:ext>
            </a:extLst>
          </p:cNvPr>
          <p:cNvSpPr/>
          <p:nvPr/>
        </p:nvSpPr>
        <p:spPr>
          <a:xfrm>
            <a:off x="5747003" y="2890495"/>
            <a:ext cx="6136079" cy="1751350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1400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</a:t>
            </a: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</a:t>
            </a:r>
            <a:r>
              <a:rPr lang="cs-CZ" sz="1400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</a:t>
            </a: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aktivity vedoucí ke zlepšení kulturních, sociálních a ekonomických vztahů s jasným přeshraničním zaměřením, zejména na podporu budování důvěry a kapacit</a:t>
            </a:r>
          </a:p>
          <a:p>
            <a:endParaRPr lang="cs-CZ" dirty="0"/>
          </a:p>
        </p:txBody>
      </p: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437F57EE-47EE-4821-9E2D-B4580EECD5FA}"/>
              </a:ext>
            </a:extLst>
          </p:cNvPr>
          <p:cNvSpPr/>
          <p:nvPr/>
        </p:nvSpPr>
        <p:spPr>
          <a:xfrm rot="16200000">
            <a:off x="-1223206" y="3422907"/>
            <a:ext cx="3513364" cy="449113"/>
          </a:xfrm>
          <a:prstGeom prst="roundRect">
            <a:avLst>
              <a:gd name="adj" fmla="val 10000"/>
            </a:avLst>
          </a:prstGeom>
          <a:ln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 4.2: </a:t>
            </a:r>
            <a:r>
              <a:rPr lang="cs-CZ" sz="1600" b="1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</a:t>
            </a:r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</a:t>
            </a:r>
            <a:r>
              <a:rPr lang="cs-CZ" sz="1600" b="1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</a:t>
            </a:r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aktivity</a:t>
            </a:r>
          </a:p>
          <a:p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2B7406A-12C9-4A1C-B051-A7779EACC0FC}"/>
              </a:ext>
            </a:extLst>
          </p:cNvPr>
          <p:cNvSpPr txBox="1"/>
          <p:nvPr/>
        </p:nvSpPr>
        <p:spPr>
          <a:xfrm>
            <a:off x="1365864" y="2213172"/>
            <a:ext cx="22220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Typy opatření: 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BC9277CB-DF3E-4010-9B5A-0F33F5DD6C9C}"/>
              </a:ext>
            </a:extLst>
          </p:cNvPr>
          <p:cNvSpPr txBox="1"/>
          <p:nvPr/>
        </p:nvSpPr>
        <p:spPr>
          <a:xfrm>
            <a:off x="5795719" y="2162861"/>
            <a:ext cx="26301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Příklady možných aktivit: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513F8FB-FA0D-54B9-4D1C-5EA866D556E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8" y="0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428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1446" y="1002890"/>
            <a:ext cx="5069176" cy="477226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Priorita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4 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Přeshraniční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správa</a:t>
            </a:r>
            <a:endParaRPr lang="en-US" sz="2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/>
            <a:endParaRPr lang="en-US" sz="1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Specifický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cíl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4.2: People-to-people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aktivity</a:t>
            </a:r>
            <a:endParaRPr lang="en-US" sz="18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0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0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Vhodní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čeští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příjemci</a:t>
            </a:r>
            <a:endParaRPr lang="en-US" sz="18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výzkumné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instituce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univerzity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vysoké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školy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vzdělávací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instituce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subjekty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veřejné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správy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(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stát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kraj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obec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organizace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zřizované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/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zakládané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státem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kraji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obcemi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),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neziskové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organizace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(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vč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.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církví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),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komory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sdružení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ESÚS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6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endParaRPr lang="en-US" sz="1000" dirty="0">
              <a:solidFill>
                <a:schemeClr val="tx2"/>
              </a:solidFill>
            </a:endParaRPr>
          </a:p>
          <a:p>
            <a:pPr marL="0"/>
            <a:endParaRPr lang="en-US" sz="1000" dirty="0">
              <a:solidFill>
                <a:schemeClr val="tx2"/>
              </a:solidFill>
            </a:endParaRPr>
          </a:p>
          <a:p>
            <a:pPr marL="0"/>
            <a:endParaRPr lang="en-US" sz="1000" u="sng" dirty="0">
              <a:solidFill>
                <a:schemeClr val="tx2"/>
              </a:solidFill>
            </a:endParaRPr>
          </a:p>
          <a:p>
            <a:pPr marL="0"/>
            <a:endParaRPr lang="en-US" sz="1000" u="sng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0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0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000" dirty="0">
              <a:solidFill>
                <a:schemeClr val="tx2"/>
              </a:solidFill>
            </a:endParaRPr>
          </a:p>
          <a:p>
            <a:pPr marL="34290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000" dirty="0">
              <a:solidFill>
                <a:schemeClr val="tx2"/>
              </a:solidFill>
            </a:endParaRPr>
          </a:p>
          <a:p>
            <a:pPr marL="34290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0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0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0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0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000" b="1" u="sng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000" dirty="0">
              <a:solidFill>
                <a:schemeClr val="tx2"/>
              </a:solidFill>
            </a:endParaRPr>
          </a:p>
          <a:p>
            <a:pPr marL="0"/>
            <a:endParaRPr lang="en-US" sz="1000" u="sng" dirty="0">
              <a:solidFill>
                <a:schemeClr val="tx2"/>
              </a:solidFill>
            </a:endParaRPr>
          </a:p>
          <a:p>
            <a:pPr marL="342900"/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Obrázek 1">
            <a:extLst>
              <a:ext uri="{FF2B5EF4-FFF2-40B4-BE49-F238E27FC236}">
                <a16:creationId xmlns:a16="http://schemas.microsoft.com/office/drawing/2014/main" id="{70B748AC-A9BE-EFD2-9806-720D416AB9B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6761" cy="733744"/>
          </a:xfrm>
          <a:prstGeom prst="rect">
            <a:avLst/>
          </a:prstGeom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B82B6A15-24E7-B1EE-0F25-60D2D3BDC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099538"/>
              </p:ext>
            </p:extLst>
          </p:nvPr>
        </p:nvGraphicFramePr>
        <p:xfrm>
          <a:off x="6184490" y="1140542"/>
          <a:ext cx="5666134" cy="4896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067">
                  <a:extLst>
                    <a:ext uri="{9D8B030D-6E8A-4147-A177-3AD203B41FA5}">
                      <a16:colId xmlns:a16="http://schemas.microsoft.com/office/drawing/2014/main" val="2129390918"/>
                    </a:ext>
                  </a:extLst>
                </a:gridCol>
                <a:gridCol w="2833067">
                  <a:extLst>
                    <a:ext uri="{9D8B030D-6E8A-4147-A177-3AD203B41FA5}">
                      <a16:colId xmlns:a16="http://schemas.microsoft.com/office/drawing/2014/main" val="1408400599"/>
                    </a:ext>
                  </a:extLst>
                </a:gridCol>
              </a:tblGrid>
              <a:tr h="10594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UKAZATELE VÝSTUPU</a:t>
                      </a:r>
                    </a:p>
                    <a:p>
                      <a:endParaRPr lang="cs-CZ" sz="1800" dirty="0">
                        <a:latin typeface="Neue Haas Grotesk Text Pro" panose="020B0504020202020204" pitchFamily="34" charset="-18"/>
                      </a:endParaRPr>
                    </a:p>
                  </a:txBody>
                  <a:tcPr marL="67882" marR="67882" marT="33941" marB="3394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UKAZATELE VÝSLEDKU</a:t>
                      </a:r>
                    </a:p>
                    <a:p>
                      <a:endParaRPr lang="cs-CZ" sz="1800" dirty="0">
                        <a:latin typeface="Neue Haas Grotesk Text Pro" panose="020B0504020202020204" pitchFamily="34" charset="-18"/>
                      </a:endParaRPr>
                    </a:p>
                  </a:txBody>
                  <a:tcPr marL="67882" marR="67882" marT="33941" marB="3394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933551"/>
                  </a:ext>
                </a:extLst>
              </a:tr>
              <a:tr h="19184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účastníků na společných přeshraničních akcích</a:t>
                      </a:r>
                    </a:p>
                    <a:p>
                      <a:endParaRPr lang="cs-CZ" sz="1800" dirty="0">
                        <a:latin typeface="Neue Haas Grotesk Text Pro" panose="020B0504020202020204" pitchFamily="34" charset="-18"/>
                      </a:endParaRPr>
                    </a:p>
                  </a:txBody>
                  <a:tcPr marL="67882" marR="67882" marT="33941" marB="33941"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spc="-50" dirty="0">
                        <a:solidFill>
                          <a:srgbClr val="003399"/>
                        </a:solidFill>
                        <a:latin typeface="Neue Haas Grotesk Text Pro" panose="020B0504020202020204" pitchFamily="34" charset="-18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účastníků společných přeshraničních akcí po dokončení projektu</a:t>
                      </a:r>
                    </a:p>
                    <a:p>
                      <a:endParaRPr lang="cs-CZ" sz="1800" dirty="0">
                        <a:latin typeface="Neue Haas Grotesk Text Pro" panose="020B0504020202020204" pitchFamily="34" charset="-18"/>
                      </a:endParaRPr>
                    </a:p>
                  </a:txBody>
                  <a:tcPr marL="67882" marR="67882" marT="33941" marB="33941" anchor="ctr"/>
                </a:tc>
                <a:extLst>
                  <a:ext uri="{0D108BD9-81ED-4DB2-BD59-A6C34878D82A}">
                    <a16:rowId xmlns:a16="http://schemas.microsoft.com/office/drawing/2014/main" val="476930979"/>
                  </a:ext>
                </a:extLst>
              </a:tr>
              <a:tr h="19184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spc="-50" dirty="0">
                          <a:solidFill>
                            <a:srgbClr val="003399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společně organizovaných veřejných akcí</a:t>
                      </a:r>
                    </a:p>
                    <a:p>
                      <a:endParaRPr lang="cs-CZ" sz="1300" dirty="0">
                        <a:latin typeface="Neue Haas Grotesk Text Pro" panose="020B0504020202020204" pitchFamily="34" charset="-18"/>
                      </a:endParaRPr>
                    </a:p>
                  </a:txBody>
                  <a:tcPr marL="67882" marR="67882" marT="33941" marB="33941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590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96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484438" y="299330"/>
            <a:ext cx="10353675" cy="1241425"/>
          </a:xfrm>
          <a:noFill/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de-DE" sz="3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cs-CZ" sz="3200" b="1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otační</a:t>
            </a:r>
            <a:r>
              <a:rPr lang="cs-CZ" sz="3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území programu</a:t>
            </a:r>
            <a:br>
              <a:rPr lang="de-DE" sz="3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2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7281" y="1703387"/>
            <a:ext cx="6370638" cy="345122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alt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ČR: Jihočeský kraj,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Kraj Vysočina,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Jihomoravský kraj</a:t>
            </a:r>
          </a:p>
          <a:p>
            <a:pPr marL="0" indent="0">
              <a:lnSpc>
                <a:spcPct val="100000"/>
              </a:lnSpc>
              <a:buNone/>
            </a:pPr>
            <a:endParaRPr lang="cs-CZ" altLang="cs-CZ" b="1" spc="-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Rakousko: Horní Rakousko,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Dolní Rakousko,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Vídeň 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cs-CZ" alt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(NUTS III: </a:t>
            </a:r>
            <a:r>
              <a:rPr lang="cs-CZ" altLang="cs-CZ" sz="1600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Mostviertel-Eisenwurzen</a:t>
            </a:r>
            <a:r>
              <a:rPr lang="cs-CZ" alt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altLang="cs-CZ" sz="1600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Sankt</a:t>
            </a:r>
            <a:r>
              <a:rPr lang="cs-CZ" alt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1600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Pölten</a:t>
            </a:r>
            <a:r>
              <a:rPr lang="cs-CZ" alt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altLang="cs-CZ" sz="1600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Waldviertel</a:t>
            </a:r>
            <a:r>
              <a:rPr lang="cs-CZ" alt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altLang="cs-CZ" sz="1600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Weinviertel</a:t>
            </a:r>
            <a:r>
              <a:rPr lang="cs-CZ" alt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altLang="cs-CZ" sz="1600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Wiener</a:t>
            </a:r>
            <a:r>
              <a:rPr lang="cs-CZ" alt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1600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Umland-Nordteil</a:t>
            </a:r>
            <a:r>
              <a:rPr lang="cs-CZ" alt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altLang="cs-CZ" sz="1600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Wien</a:t>
            </a:r>
            <a:r>
              <a:rPr lang="cs-CZ" alt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altLang="cs-CZ" sz="1600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Innviertel</a:t>
            </a:r>
            <a:r>
              <a:rPr lang="cs-CZ" alt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altLang="cs-CZ" sz="1600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Linz-Wels</a:t>
            </a:r>
            <a:r>
              <a:rPr lang="cs-CZ" alt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Mühlviertel, </a:t>
            </a:r>
            <a:r>
              <a:rPr lang="cs-CZ" altLang="cs-CZ" sz="1600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Steyr-Kirchdorf</a:t>
            </a:r>
            <a:r>
              <a:rPr lang="cs-CZ" alt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</a:p>
          <a:p>
            <a:pPr>
              <a:lnSpc>
                <a:spcPct val="100000"/>
              </a:lnSpc>
            </a:pPr>
            <a:endParaRPr lang="cs-CZ" altLang="cs-CZ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alt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alt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alt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altLang="cs-CZ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5" name="Grafik 1">
            <a:extLst>
              <a:ext uri="{FF2B5EF4-FFF2-40B4-BE49-F238E27FC236}">
                <a16:creationId xmlns:a16="http://schemas.microsoft.com/office/drawing/2014/main" id="{C70BF3DC-7302-4A9E-9C97-314A71A2696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276" y="1975834"/>
            <a:ext cx="4686485" cy="39621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AFEBBD99-A681-7604-2DF3-B94AD8EEB0C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5" y="-31127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419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>
            <a:extLst>
              <a:ext uri="{FF2B5EF4-FFF2-40B4-BE49-F238E27FC236}">
                <a16:creationId xmlns:a16="http://schemas.microsoft.com/office/drawing/2014/main" id="{9168D74E-403D-4EBA-A293-A1B83B0D8558}"/>
              </a:ext>
            </a:extLst>
          </p:cNvPr>
          <p:cNvSpPr txBox="1">
            <a:spLocks/>
          </p:cNvSpPr>
          <p:nvPr/>
        </p:nvSpPr>
        <p:spPr>
          <a:xfrm>
            <a:off x="-889" y="-251756"/>
            <a:ext cx="12192889" cy="1079069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pl-PL" sz="35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Fond malých projektů</a:t>
            </a:r>
            <a:endParaRPr lang="cs-CZ" sz="3500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FAFDBAB-447F-48C7-B000-AAE0AFE1FEE6}"/>
              </a:ext>
            </a:extLst>
          </p:cNvPr>
          <p:cNvSpPr txBox="1"/>
          <p:nvPr/>
        </p:nvSpPr>
        <p:spPr>
          <a:xfrm>
            <a:off x="705887" y="906316"/>
            <a:ext cx="777897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cs-CZ" b="0" i="0" u="none" strike="noStrike" baseline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Podpora lokálních přeshraničních projektů v prioritách: </a:t>
            </a:r>
          </a:p>
          <a:p>
            <a:endParaRPr lang="cs-CZ" b="0" i="0" u="none" strike="noStrike" baseline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3F3D748-20D7-2148-70FF-90AC67311C41}"/>
              </a:ext>
            </a:extLst>
          </p:cNvPr>
          <p:cNvSpPr txBox="1"/>
          <p:nvPr/>
        </p:nvSpPr>
        <p:spPr>
          <a:xfrm>
            <a:off x="705888" y="5249805"/>
            <a:ext cx="1057307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Kontaktní místa: </a:t>
            </a:r>
          </a:p>
          <a:p>
            <a:r>
              <a:rPr lang="cs-CZ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Euroregion </a:t>
            </a:r>
            <a:r>
              <a:rPr lang="de-DE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Silva </a:t>
            </a:r>
            <a:r>
              <a:rPr lang="de-DE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Nortica</a:t>
            </a:r>
            <a:r>
              <a:rPr lang="cs-CZ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(PO4) – </a:t>
            </a:r>
            <a:r>
              <a:rPr lang="cs-CZ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www.</a:t>
            </a:r>
            <a:r>
              <a:rPr lang="de-DE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silvanortica.com</a:t>
            </a:r>
            <a:endParaRPr lang="cs-CZ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r:id="rId3"/>
            </a:endParaRPr>
          </a:p>
          <a:p>
            <a:r>
              <a:rPr lang="cs-CZ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Euroregion Pomoraví (PO3) – </a:t>
            </a:r>
            <a:r>
              <a:rPr lang="cs-CZ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www.euroregion-pomoravi.cz</a:t>
            </a:r>
            <a:endParaRPr lang="cs-CZ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</a:t>
            </a:r>
            <a:r>
              <a:rPr lang="de-DE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4786A0E-A40A-D4D6-70EA-00F0A6CCFE6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3" y="9456"/>
            <a:ext cx="2436761" cy="733744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2F972917-4772-81A0-1341-266673C78040}"/>
              </a:ext>
            </a:extLst>
          </p:cNvPr>
          <p:cNvSpPr txBox="1"/>
          <p:nvPr/>
        </p:nvSpPr>
        <p:spPr>
          <a:xfrm>
            <a:off x="239695" y="1519000"/>
            <a:ext cx="1150546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Priorita 3 – Vzdělávání, kultura a cestovní ruch</a:t>
            </a:r>
            <a:b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SC 3.2: Kultura a cestovní ruch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cs-CZ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Možnost realizace malých infrastrukturních projektů s celkovými náklady do výše </a:t>
            </a:r>
            <a:r>
              <a:rPr lang="cs-CZ" spc="-5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50 000 EUR. 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Priorita 4 – </a:t>
            </a:r>
            <a:r>
              <a:rPr lang="cs-CZ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Přeshraniční správa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            SC 4.2: 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-to-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aktivity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cs-CZ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Síťovací neinvestiční projekty s celkovými náklady do </a:t>
            </a:r>
            <a:r>
              <a:rPr lang="cs-CZ" b="0" i="0" u="none" strike="noStrike" baseline="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30 000 EUR.</a:t>
            </a:r>
          </a:p>
          <a:p>
            <a:pPr lvl="1">
              <a:defRPr/>
            </a:pPr>
            <a:endParaRPr lang="cs-CZ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defRPr/>
            </a:pPr>
            <a:r>
              <a:rPr lang="cs-CZ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Obsahová náplň projektů musí odpovídat zaměření jednotlivých priorit.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4509E00-6216-B7A7-F07F-D1CE8331D11B}"/>
              </a:ext>
            </a:extLst>
          </p:cNvPr>
          <p:cNvSpPr txBox="1"/>
          <p:nvPr/>
        </p:nvSpPr>
        <p:spPr>
          <a:xfrm>
            <a:off x="705887" y="4354640"/>
            <a:ext cx="105730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uzávěrka příjmu žádostí do FMP: 29. 10. 2025</a:t>
            </a:r>
          </a:p>
          <a:p>
            <a:r>
              <a:rPr 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Zasedání regionálního monitorovacího výboru: 4. 2. 2026 (předběžně)</a:t>
            </a:r>
            <a:endParaRPr lang="de-DE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26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720575"/>
              </p:ext>
            </p:extLst>
          </p:nvPr>
        </p:nvGraphicFramePr>
        <p:xfrm>
          <a:off x="647700" y="1737808"/>
          <a:ext cx="10858500" cy="3991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5700">
                  <a:extLst>
                    <a:ext uri="{9D8B030D-6E8A-4147-A177-3AD203B41FA5}">
                      <a16:colId xmlns:a16="http://schemas.microsoft.com/office/drawing/2014/main" val="3977871097"/>
                    </a:ext>
                  </a:extLst>
                </a:gridCol>
                <a:gridCol w="1288011">
                  <a:extLst>
                    <a:ext uri="{9D8B030D-6E8A-4147-A177-3AD203B41FA5}">
                      <a16:colId xmlns:a16="http://schemas.microsoft.com/office/drawing/2014/main" val="979881803"/>
                    </a:ext>
                  </a:extLst>
                </a:gridCol>
                <a:gridCol w="2001289">
                  <a:extLst>
                    <a:ext uri="{9D8B030D-6E8A-4147-A177-3AD203B41FA5}">
                      <a16:colId xmlns:a16="http://schemas.microsoft.com/office/drawing/2014/main" val="3193324679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1026262213"/>
                    </a:ext>
                  </a:extLst>
                </a:gridCol>
              </a:tblGrid>
              <a:tr h="532746"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spc="-5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Priorita</a:t>
                      </a:r>
                      <a:endParaRPr lang="de-DE" sz="1800" b="1" kern="1200" spc="-50" noProof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spc="-5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Specifický cíl</a:t>
                      </a:r>
                      <a:endParaRPr lang="de-DE" sz="1800" b="1" kern="1200" spc="-50" noProof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spc="-5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Prostředky ERDF</a:t>
                      </a:r>
                      <a:endParaRPr lang="de-DE" sz="1800" b="1" kern="1200" spc="-50" noProof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spc="-50" noProof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de-DE" sz="1800" b="1" kern="1200" spc="-50" noProof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760896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Priorita 1: Výzkum a inovace</a:t>
                      </a:r>
                      <a:endParaRPr lang="de-DE" sz="1800" b="1" kern="1200" spc="-50" noProof="0" dirty="0">
                        <a:solidFill>
                          <a:srgbClr val="0033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18,0 mil. 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22,2 %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480080"/>
                  </a:ext>
                </a:extLst>
              </a:tr>
              <a:tr h="418027">
                <a:tc rowSpan="2">
                  <a:txBody>
                    <a:bodyPr/>
                    <a:lstStyle/>
                    <a:p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Priorita 2: Klima a životní prostředí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7,6 mil.  €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916254"/>
                  </a:ext>
                </a:extLst>
              </a:tr>
              <a:tr h="41802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8,8 mil.  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10,8 %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550169"/>
                  </a:ext>
                </a:extLst>
              </a:tr>
              <a:tr h="418027">
                <a:tc rowSpan="2">
                  <a:txBody>
                    <a:bodyPr/>
                    <a:lstStyle/>
                    <a:p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Priorita 3: Vzdělávání, kultura a cestovní ruch</a:t>
                      </a:r>
                      <a:endParaRPr lang="de-DE" sz="1800" b="1" kern="1200" spc="-50" noProof="0" dirty="0">
                        <a:solidFill>
                          <a:srgbClr val="0033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8,1  mil. 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10,1 %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931892"/>
                  </a:ext>
                </a:extLst>
              </a:tr>
              <a:tr h="418027">
                <a:tc vMerge="1">
                  <a:txBody>
                    <a:bodyPr/>
                    <a:lstStyle/>
                    <a:p>
                      <a:endParaRPr lang="cs-CZ" sz="1800" b="1" kern="1200" spc="-50" dirty="0">
                        <a:solidFill>
                          <a:srgbClr val="0033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24,6 mil.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30,3 %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415065"/>
                  </a:ext>
                </a:extLst>
              </a:tr>
              <a:tr h="418027">
                <a:tc rowSpan="2">
                  <a:txBody>
                    <a:bodyPr/>
                    <a:lstStyle/>
                    <a:p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Priorita 4: Přeshraniční správa</a:t>
                      </a:r>
                      <a:endParaRPr lang="en-US" sz="1800" b="1" kern="1200" spc="-50" noProof="0" dirty="0">
                        <a:solidFill>
                          <a:srgbClr val="0033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7,9 mil.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9,8 %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587480"/>
                  </a:ext>
                </a:extLst>
              </a:tr>
              <a:tr h="41802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6,1 mil.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spc="-5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89605"/>
                  </a:ext>
                </a:extLst>
              </a:tr>
              <a:tr h="247738">
                <a:tc>
                  <a:txBody>
                    <a:bodyPr/>
                    <a:lstStyle/>
                    <a:p>
                      <a:r>
                        <a:rPr lang="cs-CZ" sz="1800" b="1" kern="1200" spc="-50" noProof="0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CELKEM</a:t>
                      </a:r>
                      <a:endParaRPr lang="de-DE" sz="1800" b="1" kern="1200" spc="-50" noProof="0" dirty="0">
                        <a:solidFill>
                          <a:srgbClr val="0033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 kern="1200" spc="-50" dirty="0">
                        <a:solidFill>
                          <a:srgbClr val="0033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spc="-5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81,1 mil.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1" kern="1200" spc="-50" dirty="0">
                        <a:solidFill>
                          <a:srgbClr val="0033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93802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278AFF5C-0E3C-85CC-AB7C-432651A51A46}"/>
              </a:ext>
            </a:extLst>
          </p:cNvPr>
          <p:cNvSpPr txBox="1"/>
          <p:nvPr/>
        </p:nvSpPr>
        <p:spPr>
          <a:xfrm>
            <a:off x="1097281" y="16877"/>
            <a:ext cx="1040891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32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Alokace programu</a:t>
            </a:r>
            <a:endParaRPr lang="cs-CZ" sz="3200" b="1" spc="-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1ECE3FD-38C8-3FDF-FEF2-E2D06BD0A8BC}"/>
              </a:ext>
            </a:extLst>
          </p:cNvPr>
          <p:cNvSpPr txBox="1"/>
          <p:nvPr/>
        </p:nvSpPr>
        <p:spPr>
          <a:xfrm>
            <a:off x="647700" y="5840628"/>
            <a:ext cx="7797800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 algn="just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r>
              <a:rPr 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Technická pomoc programu je 5,7 mil. </a:t>
            </a:r>
            <a:r>
              <a:rPr lang="cs-CZ" sz="1800" b="1" kern="12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€ </a:t>
            </a:r>
            <a:r>
              <a:rPr 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(7 %).</a:t>
            </a:r>
          </a:p>
          <a:p>
            <a:pPr marL="0" lvl="2" indent="0" algn="just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  <a:buNone/>
            </a:pPr>
            <a:endParaRPr lang="cs-CZ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E2CE9F3-D738-CF3A-6159-CC7A2DB3B49F}"/>
              </a:ext>
            </a:extLst>
          </p:cNvPr>
          <p:cNvSpPr txBox="1"/>
          <p:nvPr/>
        </p:nvSpPr>
        <p:spPr>
          <a:xfrm>
            <a:off x="2952206" y="117393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8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Celková alokace programu: </a:t>
            </a:r>
            <a:r>
              <a:rPr lang="cs-CZ" sz="1800" b="1" spc="-5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86,8 mil. EUR</a:t>
            </a:r>
            <a:endParaRPr lang="cs-CZ" altLang="cs-CZ" sz="1800" b="1" spc="-5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F7CDD7F-D662-EC2B-2B48-A41E002DEE0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694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0327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4289D9E4-5BC5-43BB-AAF1-CE8CCD9BB373}"/>
              </a:ext>
            </a:extLst>
          </p:cNvPr>
          <p:cNvSpPr txBox="1">
            <a:spLocks/>
          </p:cNvSpPr>
          <p:nvPr/>
        </p:nvSpPr>
        <p:spPr>
          <a:xfrm>
            <a:off x="33251" y="-45466"/>
            <a:ext cx="12192000" cy="125937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32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Zdroje financování</a:t>
            </a:r>
            <a:br>
              <a:rPr lang="cs-CZ" sz="3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600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altLang="cs-CZ" sz="4400" dirty="0">
                <a:solidFill>
                  <a:srgbClr val="FF0000"/>
                </a:solidFill>
                <a:cs typeface="Arial" panose="020B0604020202020204" pitchFamily="34" charset="0"/>
              </a:rPr>
              <a:t>Dotační sazba pro nové období 2021-2027 je ve výši 80 % ERDF</a:t>
            </a:r>
          </a:p>
          <a:p>
            <a:pPr marL="0" indent="0">
              <a:buNone/>
            </a:pPr>
            <a:endParaRPr lang="cs-CZ" altLang="cs-CZ" sz="20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l"/>
            <a:endParaRPr lang="cs-CZ" altLang="cs-CZ" sz="20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l"/>
            <a:endParaRPr lang="cs-CZ" altLang="cs-CZ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altLang="cs-C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>
              <a:buNone/>
            </a:pPr>
            <a:endParaRPr lang="cs-CZ" alt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alt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alt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/>
          </a:p>
        </p:txBody>
      </p:sp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E4D2E3E4-AD1A-4018-9915-8BFEE1120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841617"/>
              </p:ext>
            </p:extLst>
          </p:nvPr>
        </p:nvGraphicFramePr>
        <p:xfrm>
          <a:off x="718704" y="1961917"/>
          <a:ext cx="10439747" cy="4014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4195">
                  <a:extLst>
                    <a:ext uri="{9D8B030D-6E8A-4147-A177-3AD203B41FA5}">
                      <a16:colId xmlns:a16="http://schemas.microsoft.com/office/drawing/2014/main" val="1808434276"/>
                    </a:ext>
                  </a:extLst>
                </a:gridCol>
                <a:gridCol w="1620681">
                  <a:extLst>
                    <a:ext uri="{9D8B030D-6E8A-4147-A177-3AD203B41FA5}">
                      <a16:colId xmlns:a16="http://schemas.microsoft.com/office/drawing/2014/main" val="3477883204"/>
                    </a:ext>
                  </a:extLst>
                </a:gridCol>
                <a:gridCol w="2214935">
                  <a:extLst>
                    <a:ext uri="{9D8B030D-6E8A-4147-A177-3AD203B41FA5}">
                      <a16:colId xmlns:a16="http://schemas.microsoft.com/office/drawing/2014/main" val="49630704"/>
                    </a:ext>
                  </a:extLst>
                </a:gridCol>
                <a:gridCol w="2609936">
                  <a:extLst>
                    <a:ext uri="{9D8B030D-6E8A-4147-A177-3AD203B41FA5}">
                      <a16:colId xmlns:a16="http://schemas.microsoft.com/office/drawing/2014/main" val="1073900593"/>
                    </a:ext>
                  </a:extLst>
                </a:gridCol>
              </a:tblGrid>
              <a:tr h="346087">
                <a:tc rowSpan="2"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33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Příjemci v ČR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rgbClr val="0033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EU podíl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Národní podíl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009696"/>
                  </a:ext>
                </a:extLst>
              </a:tr>
              <a:tr h="554383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max. </a:t>
                      </a:r>
                    </a:p>
                    <a:p>
                      <a:pPr algn="ctr"/>
                      <a:r>
                        <a:rPr lang="cs-CZ" b="1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státní rozpočet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min. </a:t>
                      </a:r>
                    </a:p>
                    <a:p>
                      <a:pPr algn="ctr"/>
                      <a:r>
                        <a:rPr lang="cs-CZ" b="1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podíl příjemce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051593"/>
                  </a:ext>
                </a:extLst>
              </a:tr>
              <a:tr h="477338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školy a školská zařízení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777870"/>
                  </a:ext>
                </a:extLst>
              </a:tr>
              <a:tr h="681911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veřejné VŠ a výzkumné organizace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585040"/>
                  </a:ext>
                </a:extLst>
              </a:tr>
              <a:tr h="477338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veřejně prospěšná činnost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933146"/>
                  </a:ext>
                </a:extLst>
              </a:tr>
              <a:tr h="346087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obce a jejich 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264863"/>
                  </a:ext>
                </a:extLst>
              </a:tr>
              <a:tr h="346087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kraje a jejich 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99897"/>
                  </a:ext>
                </a:extLst>
              </a:tr>
              <a:tr h="605652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organizační složky a příspěvkové organizace státu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33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8862745"/>
                  </a:ext>
                </a:extLst>
              </a:tr>
            </a:tbl>
          </a:graphicData>
        </a:graphic>
      </p:graphicFrame>
      <p:sp>
        <p:nvSpPr>
          <p:cNvPr id="4" name="Nadpis 1">
            <a:extLst>
              <a:ext uri="{FF2B5EF4-FFF2-40B4-BE49-F238E27FC236}">
                <a16:creationId xmlns:a16="http://schemas.microsoft.com/office/drawing/2014/main" id="{FB22CFF3-E2C3-766A-3DA9-5912CE184B3F}"/>
              </a:ext>
            </a:extLst>
          </p:cNvPr>
          <p:cNvSpPr txBox="1">
            <a:spLocks/>
          </p:cNvSpPr>
          <p:nvPr/>
        </p:nvSpPr>
        <p:spPr>
          <a:xfrm>
            <a:off x="718704" y="1053737"/>
            <a:ext cx="10628565" cy="688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Dotace z EFRR: 80 %		        Povinné spolufinancování: 20 %</a:t>
            </a:r>
            <a:br>
              <a:rPr lang="cs-CZ" sz="3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3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6F7F1BB-9FE5-E2FF-E7FC-4173848741F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88" y="237547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4348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860425"/>
          </a:xfrm>
          <a:noFill/>
        </p:spPr>
        <p:txBody>
          <a:bodyPr>
            <a:noAutofit/>
          </a:bodyPr>
          <a:lstStyle/>
          <a:p>
            <a:pPr algn="ctr"/>
            <a:b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Základní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17563" y="1068388"/>
            <a:ext cx="11374437" cy="5583237"/>
          </a:xfrm>
        </p:spPr>
        <p:txBody>
          <a:bodyPr>
            <a:noAutofit/>
          </a:bodyPr>
          <a:lstStyle/>
          <a:p>
            <a:endParaRPr lang="cs-CZ" altLang="cs-CZ" sz="20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altLang="cs-CZ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altLang="cs-CZ" sz="20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altLang="cs-CZ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altLang="cs-CZ" sz="20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altLang="cs-CZ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altLang="cs-CZ" sz="20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altLang="cs-CZ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altLang="cs-CZ" sz="18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endParaRPr lang="de-DE" altLang="cs-CZ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endParaRPr lang="cs-CZ" altLang="cs-CZ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alt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altLang="cs-CZ" sz="18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 algn="just">
              <a:buNone/>
            </a:pPr>
            <a:endParaRPr lang="cs-CZ" altLang="cs-CZ" sz="20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 algn="just">
              <a:buNone/>
            </a:pPr>
            <a:endParaRPr lang="cs-CZ" altLang="cs-CZ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78C4D6-3E5C-EF6D-252C-C648E074A60B}"/>
              </a:ext>
            </a:extLst>
          </p:cNvPr>
          <p:cNvSpPr txBox="1"/>
          <p:nvPr/>
        </p:nvSpPr>
        <p:spPr>
          <a:xfrm flipH="1">
            <a:off x="550843" y="1565024"/>
            <a:ext cx="10476386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36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interreg.at-cz.eu</a:t>
            </a:r>
            <a:endParaRPr lang="cs-CZ" sz="3600" b="1" u="sng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cs-CZ" altLang="cs-CZ" sz="3600" b="1" u="sng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cs-CZ" altLang="cs-CZ" sz="24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Společná pravidla způsobilosti</a:t>
            </a:r>
          </a:p>
          <a:p>
            <a:pPr algn="ctr">
              <a:spcBef>
                <a:spcPts val="1200"/>
              </a:spcBef>
            </a:pPr>
            <a:r>
              <a:rPr lang="cs-CZ" sz="24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Programová příručka a její přílohy</a:t>
            </a:r>
          </a:p>
          <a:p>
            <a:pPr algn="ctr">
              <a:spcBef>
                <a:spcPts val="1200"/>
              </a:spcBef>
            </a:pPr>
            <a:r>
              <a:rPr lang="cs-CZ" sz="24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Pokyn k ukazatelům výstupu a výsledku</a:t>
            </a:r>
          </a:p>
          <a:p>
            <a:pPr algn="ctr">
              <a:spcBef>
                <a:spcPts val="1200"/>
              </a:spcBef>
            </a:pPr>
            <a:r>
              <a:rPr lang="cs-CZ" sz="24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Pokyny k vyplnění projektové žádosti</a:t>
            </a:r>
          </a:p>
          <a:p>
            <a:pPr algn="ctr">
              <a:spcBef>
                <a:spcPts val="1200"/>
              </a:spcBef>
            </a:pPr>
            <a:r>
              <a:rPr lang="cs-CZ" sz="24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Programový dokument</a:t>
            </a:r>
          </a:p>
          <a:p>
            <a:endParaRPr lang="cs-CZ" sz="3200" b="1" u="sng" dirty="0">
              <a:solidFill>
                <a:srgbClr val="6B9F2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616C3A1-7178-BD4C-19D3-7373F2F96D4E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898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01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 idx="4294967295"/>
          </p:nvPr>
        </p:nvSpPr>
        <p:spPr>
          <a:xfrm>
            <a:off x="2939846" y="328075"/>
            <a:ext cx="5265738" cy="585788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Podání projektu</a:t>
            </a:r>
            <a:endParaRPr lang="de-DE" sz="32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13BFCDE-0FE2-43B4-860D-E535CF8243E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406525"/>
            <a:ext cx="9051925" cy="4273550"/>
          </a:xfrm>
        </p:spPr>
        <p:txBody>
          <a:bodyPr>
            <a:normAutofit/>
          </a:bodyPr>
          <a:lstStyle/>
          <a:p>
            <a:endParaRPr lang="cs-CZ" sz="1600" dirty="0">
              <a:solidFill>
                <a:srgbClr val="C00000"/>
              </a:solidFill>
            </a:endParaRPr>
          </a:p>
          <a:p>
            <a:pPr marL="789750" lvl="2" indent="-285750">
              <a:buFontTx/>
              <a:buChar char="-"/>
            </a:pPr>
            <a:endParaRPr lang="cs-CZ" sz="1600" dirty="0">
              <a:solidFill>
                <a:srgbClr val="00B050"/>
              </a:solidFill>
            </a:endParaRPr>
          </a:p>
          <a:p>
            <a:pPr lvl="2" indent="0">
              <a:buNone/>
            </a:pPr>
            <a:r>
              <a:rPr lang="cs-CZ" sz="1600" dirty="0">
                <a:solidFill>
                  <a:srgbClr val="00B050"/>
                </a:solidFill>
              </a:rPr>
              <a:t> </a:t>
            </a:r>
          </a:p>
          <a:p>
            <a:pPr marL="285750" indent="-285750">
              <a:buFontTx/>
              <a:buChar char="-"/>
            </a:pPr>
            <a:endParaRPr lang="cs-CZ" sz="1600" dirty="0"/>
          </a:p>
        </p:txBody>
      </p:sp>
      <p:sp>
        <p:nvSpPr>
          <p:cNvPr id="8" name="Zástupný obsah 4">
            <a:extLst>
              <a:ext uri="{FF2B5EF4-FFF2-40B4-BE49-F238E27FC236}">
                <a16:creationId xmlns:a16="http://schemas.microsoft.com/office/drawing/2014/main" id="{313BFCDE-0FE2-43B4-860D-E535CF8243E5}"/>
              </a:ext>
            </a:extLst>
          </p:cNvPr>
          <p:cNvSpPr txBox="1">
            <a:spLocks/>
          </p:cNvSpPr>
          <p:nvPr/>
        </p:nvSpPr>
        <p:spPr>
          <a:xfrm>
            <a:off x="6495917" y="1934746"/>
            <a:ext cx="4649121" cy="4221924"/>
          </a:xfrm>
          <a:prstGeom prst="rect">
            <a:avLst/>
          </a:prstGeom>
        </p:spPr>
        <p:txBody>
          <a:bodyPr lIns="0" tIns="0" rIns="0"/>
          <a:lstStyle>
            <a:lvl1pPr marL="0" indent="0" algn="l" defTabSz="914402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-288000" algn="l" defTabSz="914402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bg2"/>
              </a:buClr>
              <a:buFont typeface="Segoe UI" panose="020B0502040204020203" pitchFamily="34" charset="0"/>
              <a:buChar char="+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76000" indent="-288000" algn="l" defTabSz="914402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4" indent="0" algn="l" defTabSz="91440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4" indent="0" algn="l" defTabSz="91440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5" indent="-228601" algn="l" defTabSz="91440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7" indent="-228601" algn="l" defTabSz="91440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8" indent="-228601" algn="l" defTabSz="91440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9" indent="-228601" algn="l" defTabSz="91440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fontAlgn="auto">
              <a:spcAft>
                <a:spcPts val="0"/>
              </a:spcAft>
              <a:buFontTx/>
              <a:buChar char="-"/>
            </a:pPr>
            <a:endParaRPr lang="cs-CZ" sz="1600" dirty="0">
              <a:solidFill>
                <a:schemeClr val="accent1"/>
              </a:solidFill>
            </a:endParaRPr>
          </a:p>
          <a:p>
            <a:pPr marL="285750" indent="-285750" fontAlgn="auto">
              <a:spcAft>
                <a:spcPts val="0"/>
              </a:spcAft>
              <a:buFontTx/>
              <a:buChar char="-"/>
            </a:pPr>
            <a:endParaRPr lang="cs-CZ" sz="1600" dirty="0">
              <a:solidFill>
                <a:schemeClr val="accent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34149B6-CD11-AAC3-8032-40B702E2D729}"/>
              </a:ext>
            </a:extLst>
          </p:cNvPr>
          <p:cNvSpPr txBox="1"/>
          <p:nvPr/>
        </p:nvSpPr>
        <p:spPr>
          <a:xfrm>
            <a:off x="366743" y="1177973"/>
            <a:ext cx="11458513" cy="4785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Žádost je vyplňována a podávána elektronicky v systému JEMS.</a:t>
            </a:r>
          </a:p>
          <a:p>
            <a:pPr>
              <a:spcBef>
                <a:spcPts val="600"/>
              </a:spcBef>
            </a:pPr>
            <a:r>
              <a:rPr lang="cs-CZ" altLang="cs-CZ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Projektu se musí účastnit minimálně 2 partneři (jeden z každé strany hranice)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možnost zapojit strategického partnera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možnost zapojení partnerů z oblasti mimo definované programové území</a:t>
            </a:r>
          </a:p>
          <a:p>
            <a:pPr>
              <a:spcBef>
                <a:spcPts val="600"/>
              </a:spcBef>
            </a:pPr>
            <a:r>
              <a:rPr lang="cs-CZ" altLang="cs-CZ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Žádost se vyplňuje dvojjazyčně (česky a německy).</a:t>
            </a:r>
          </a:p>
          <a:p>
            <a:pPr>
              <a:spcBef>
                <a:spcPts val="600"/>
              </a:spcBef>
            </a:pPr>
            <a:r>
              <a:rPr lang="cs-CZ" altLang="cs-CZ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Částky se uvádějí v EUR, </a:t>
            </a:r>
            <a:r>
              <a:rPr lang="cs-CZ" altLang="cs-CZ" sz="16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kurzové riziko nese žadatel.</a:t>
            </a:r>
          </a:p>
          <a:p>
            <a:pPr marL="0" lvl="1">
              <a:spcBef>
                <a:spcPts val="600"/>
              </a:spcBef>
            </a:pPr>
            <a:r>
              <a:rPr lang="cs-CZ" altLang="cs-CZ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české straně samostatná žádost o dotaci ze státního rozpočtu (podává se po schválení projektu na MMR).</a:t>
            </a:r>
          </a:p>
          <a:p>
            <a:pPr>
              <a:spcBef>
                <a:spcPts val="600"/>
              </a:spcBef>
            </a:pPr>
            <a:r>
              <a:rPr lang="cs-CZ" altLang="cs-CZ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Princip vedoucího partnera - </a:t>
            </a:r>
            <a:r>
              <a:rPr lang="cs-CZ" altLang="cs-CZ" sz="16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podává žádost za všechny partnery a obdrží dotaci z ERDF.</a:t>
            </a:r>
          </a:p>
          <a:p>
            <a:pPr>
              <a:spcBef>
                <a:spcPts val="600"/>
              </a:spcBef>
            </a:pPr>
            <a:r>
              <a:rPr lang="cs-CZ" altLang="cs-CZ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Maximální výše projektu: </a:t>
            </a:r>
            <a:r>
              <a:rPr lang="cs-CZ" altLang="cs-CZ" sz="16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není stanovena</a:t>
            </a:r>
          </a:p>
          <a:p>
            <a:pPr algn="l"/>
            <a:r>
              <a:rPr lang="cs-CZ" altLang="cs-CZ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Minimální výše projektu: </a:t>
            </a:r>
            <a:r>
              <a:rPr lang="cs-CZ" altLang="cs-CZ" sz="16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hranice Fondu malých projektů</a:t>
            </a:r>
            <a:endParaRPr lang="de-DE" altLang="cs-CZ" sz="160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de-DE" altLang="cs-CZ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cs-CZ" altLang="cs-CZ" sz="1600" b="1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élka</a:t>
            </a:r>
            <a:r>
              <a:rPr lang="cs-CZ" altLang="cs-CZ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projektu: </a:t>
            </a:r>
            <a:r>
              <a:rPr lang="cs-CZ" altLang="cs-CZ" sz="16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není omezena</a:t>
            </a:r>
          </a:p>
          <a:p>
            <a:pPr marL="0" lvl="1">
              <a:spcBef>
                <a:spcPts val="600"/>
              </a:spcBef>
            </a:pPr>
            <a:r>
              <a:rPr lang="cs-CZ" altLang="cs-CZ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 musí mít prokazatelný pozitivní dopad na obou stranách hranice, aktivity ale nemusejí být rozloženy zcela rovnoměrně.</a:t>
            </a:r>
          </a:p>
          <a:p>
            <a:pPr marL="0" lvl="1">
              <a:spcBef>
                <a:spcPts val="600"/>
              </a:spcBef>
            </a:pPr>
            <a:r>
              <a:rPr lang="cs-CZ" altLang="cs-CZ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 musí být realizován v programovém území, aktivity mimo programové území musejí mít přínos pro realizaci projektu.</a:t>
            </a:r>
          </a:p>
          <a:p>
            <a:pPr algn="just"/>
            <a:endParaRPr lang="cs-CZ" altLang="cs-CZ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36436EE-1456-C04C-D991-6087EBDF46F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1493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639763"/>
            <a:ext cx="3097213" cy="5613400"/>
          </a:xfrm>
        </p:spPr>
        <p:txBody>
          <a:bodyPr anchor="ctr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Kritéria spolupráce</a:t>
            </a:r>
          </a:p>
        </p:txBody>
      </p:sp>
      <p:graphicFrame>
        <p:nvGraphicFramePr>
          <p:cNvPr id="10" name="Zástupný symbol pro obsah 4">
            <a:extLst>
              <a:ext uri="{FF2B5EF4-FFF2-40B4-BE49-F238E27FC236}">
                <a16:creationId xmlns:a16="http://schemas.microsoft.com/office/drawing/2014/main" id="{E7A8CAE9-86DA-471F-B7C6-15259CBE075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13327012"/>
              </p:ext>
            </p:extLst>
          </p:nvPr>
        </p:nvGraphicFramePr>
        <p:xfrm>
          <a:off x="2920181" y="1712954"/>
          <a:ext cx="5873750" cy="4670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851C6B55-EB86-49C6-8CE1-27E8A7D82A16}"/>
              </a:ext>
            </a:extLst>
          </p:cNvPr>
          <p:cNvSpPr txBox="1"/>
          <p:nvPr/>
        </p:nvSpPr>
        <p:spPr>
          <a:xfrm>
            <a:off x="1212639" y="-23814"/>
            <a:ext cx="9119394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</a:pPr>
            <a:r>
              <a:rPr lang="cs-CZ" sz="32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Kritéria spolupráce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B90BA64-CC87-6142-F281-E2ADC4374216}"/>
              </a:ext>
            </a:extLst>
          </p:cNvPr>
          <p:cNvSpPr txBox="1"/>
          <p:nvPr/>
        </p:nvSpPr>
        <p:spPr>
          <a:xfrm>
            <a:off x="1830718" y="1196838"/>
            <a:ext cx="78832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cs-CZ" sz="1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Projekty musejí splnit min. 3 ze 4 kritérií spolupráce.</a:t>
            </a:r>
            <a:endParaRPr lang="cs-CZ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E174799-D8BB-AF1B-A3DB-0A0BAE876802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42" y="0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5434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 idx="4294967295"/>
          </p:nvPr>
        </p:nvSpPr>
        <p:spPr>
          <a:xfrm>
            <a:off x="3215149" y="575144"/>
            <a:ext cx="5265738" cy="585788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Termíny</a:t>
            </a:r>
            <a:endParaRPr lang="de-DE" sz="32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Zástupný obsah 4">
            <a:extLst>
              <a:ext uri="{FF2B5EF4-FFF2-40B4-BE49-F238E27FC236}">
                <a16:creationId xmlns:a16="http://schemas.microsoft.com/office/drawing/2014/main" id="{313BFCDE-0FE2-43B4-860D-E535CF8243E5}"/>
              </a:ext>
            </a:extLst>
          </p:cNvPr>
          <p:cNvSpPr txBox="1">
            <a:spLocks/>
          </p:cNvSpPr>
          <p:nvPr/>
        </p:nvSpPr>
        <p:spPr>
          <a:xfrm>
            <a:off x="6495917" y="1934746"/>
            <a:ext cx="4649121" cy="4221924"/>
          </a:xfrm>
          <a:prstGeom prst="rect">
            <a:avLst/>
          </a:prstGeom>
        </p:spPr>
        <p:txBody>
          <a:bodyPr lIns="0" tIns="0" rIns="0"/>
          <a:lstStyle>
            <a:lvl1pPr marL="0" indent="0" algn="l" defTabSz="914402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-288000" algn="l" defTabSz="914402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bg2"/>
              </a:buClr>
              <a:buFont typeface="Segoe UI" panose="020B0502040204020203" pitchFamily="34" charset="0"/>
              <a:buChar char="+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76000" indent="-288000" algn="l" defTabSz="914402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bg2"/>
              </a:buClr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4" indent="0" algn="l" defTabSz="91440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4" indent="0" algn="l" defTabSz="91440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5" indent="-228601" algn="l" defTabSz="91440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7" indent="-228601" algn="l" defTabSz="91440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8" indent="-228601" algn="l" defTabSz="91440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9" indent="-228601" algn="l" defTabSz="91440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fontAlgn="auto">
              <a:spcAft>
                <a:spcPts val="0"/>
              </a:spcAft>
              <a:buFontTx/>
              <a:buChar char="-"/>
            </a:pPr>
            <a:endParaRPr lang="cs-CZ" sz="1600" dirty="0">
              <a:solidFill>
                <a:schemeClr val="accent1"/>
              </a:solidFill>
            </a:endParaRPr>
          </a:p>
          <a:p>
            <a:pPr marL="285750" indent="-285750" fontAlgn="auto">
              <a:spcAft>
                <a:spcPts val="0"/>
              </a:spcAft>
              <a:buFontTx/>
              <a:buChar char="-"/>
            </a:pPr>
            <a:endParaRPr lang="cs-CZ" sz="1600" dirty="0">
              <a:solidFill>
                <a:schemeClr val="accent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34149B6-CD11-AAC3-8032-40B702E2D729}"/>
              </a:ext>
            </a:extLst>
          </p:cNvPr>
          <p:cNvSpPr txBox="1"/>
          <p:nvPr/>
        </p:nvSpPr>
        <p:spPr>
          <a:xfrm>
            <a:off x="366743" y="1934746"/>
            <a:ext cx="1156484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Žádosti lze podávat průběžně, vždy je ale stanoven termín, pro podání žádostí na nejbližší monitorovací výbor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altLang="cs-CZ" sz="20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Monitorovací výbor (MV) zasedá zpravidla 2x ročně.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altLang="cs-CZ" sz="20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Nejbližší termín pro podání žádostí: </a:t>
            </a:r>
            <a:r>
              <a:rPr lang="cs-CZ" altLang="cs-CZ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28. 3. 2025 do 14:00 hod. </a:t>
            </a:r>
            <a:r>
              <a:rPr lang="cs-CZ" altLang="cs-CZ" sz="20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(MV 23. - 24. 9. 2025)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altLang="cs-CZ" sz="20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Další termín: </a:t>
            </a:r>
            <a:r>
              <a:rPr lang="cs-CZ" altLang="cs-CZ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30. 9. 2025 do 14:00 hod. </a:t>
            </a:r>
            <a:r>
              <a:rPr lang="cs-CZ" altLang="cs-CZ" sz="20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(MV 10. - 11. 3. 2026)</a:t>
            </a:r>
          </a:p>
          <a:p>
            <a:pPr algn="just"/>
            <a:endParaRPr lang="cs-CZ" altLang="cs-CZ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36436EE-1456-C04C-D991-6087EBDF46F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9342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62116" y="372494"/>
            <a:ext cx="10058400" cy="84455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Implementační struktura</a:t>
            </a:r>
          </a:p>
        </p:txBody>
      </p:sp>
      <p:sp>
        <p:nvSpPr>
          <p:cNvPr id="4" name="Zástupný symbol pro obsah 4"/>
          <p:cNvSpPr>
            <a:spLocks noGrp="1"/>
          </p:cNvSpPr>
          <p:nvPr>
            <p:ph idx="4294967295"/>
          </p:nvPr>
        </p:nvSpPr>
        <p:spPr>
          <a:xfrm>
            <a:off x="1676400" y="1663700"/>
            <a:ext cx="10515600" cy="4454525"/>
          </a:xfrm>
        </p:spPr>
        <p:txBody>
          <a:bodyPr>
            <a:normAutofit lnSpcReduction="10000"/>
          </a:bodyPr>
          <a:lstStyle/>
          <a:p>
            <a:pPr marL="428625" lvl="3" indent="-342900">
              <a:spcAft>
                <a:spcPts val="0"/>
              </a:spcAft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r>
              <a:rPr lang="cs-CZ" sz="2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Řídící orgán: Úřad vlády Dolního Rakouska (St. P</a:t>
            </a:r>
            <a:r>
              <a:rPr lang="de-DE" sz="2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ölten</a:t>
            </a:r>
            <a:r>
              <a:rPr lang="cs-CZ" sz="2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br>
              <a:rPr lang="cs-CZ" sz="2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22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lvl="3" indent="-342900">
              <a:spcAft>
                <a:spcPts val="0"/>
              </a:spcAft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r>
              <a:rPr lang="cs-CZ" sz="2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Národní orgán v ČR: Ministerstvo pro místní rozvoj ČR</a:t>
            </a:r>
          </a:p>
          <a:p>
            <a:pPr marL="428625" lvl="3" indent="-342900">
              <a:spcAft>
                <a:spcPts val="0"/>
              </a:spcAft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endParaRPr lang="cs-CZ" sz="22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lvl="3" indent="-342900">
              <a:spcAft>
                <a:spcPts val="0"/>
              </a:spcAft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446088" algn="l"/>
              </a:tabLst>
              <a:defRPr/>
            </a:pPr>
            <a:r>
              <a:rPr lang="cs-CZ" sz="2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Společný sekretariát (St. P</a:t>
            </a:r>
            <a:r>
              <a:rPr lang="de-DE" sz="2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ölten </a:t>
            </a:r>
            <a:r>
              <a:rPr lang="cs-CZ" sz="2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Brno)</a:t>
            </a:r>
          </a:p>
          <a:p>
            <a:pPr marL="428625" lvl="3" indent="-342900">
              <a:spcAft>
                <a:spcPts val="0"/>
              </a:spcAft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446088" algn="l"/>
              </a:tabLst>
              <a:defRPr/>
            </a:pPr>
            <a:endParaRPr lang="cs-CZ" sz="22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lvl="3" indent="-342900">
              <a:spcAft>
                <a:spcPts val="0"/>
              </a:spcAft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r>
              <a:rPr lang="cs-CZ" sz="2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Regionální koordinátoři (kraje, zemské vlády)</a:t>
            </a:r>
          </a:p>
          <a:p>
            <a:pPr marL="428625" lvl="3" indent="-342900">
              <a:spcAft>
                <a:spcPts val="0"/>
              </a:spcAft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endParaRPr lang="cs-CZ" sz="22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lvl="3" indent="-342900">
              <a:spcAft>
                <a:spcPts val="0"/>
              </a:spcAft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r>
              <a:rPr lang="cs-CZ" sz="2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Experti zajišťující nezávislé odborné hodnocení projektu</a:t>
            </a:r>
          </a:p>
          <a:p>
            <a:pPr marL="428625" lvl="3" indent="-342900">
              <a:spcAft>
                <a:spcPts val="0"/>
              </a:spcAft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endParaRPr lang="cs-CZ" sz="22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lvl="3" indent="-342900">
              <a:spcAft>
                <a:spcPts val="0"/>
              </a:spcAft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r>
              <a:rPr lang="cs-CZ" sz="2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Bilaterální monitorovací výbor – rozhoduje o výběru projektů</a:t>
            </a:r>
          </a:p>
          <a:p>
            <a:pPr marL="428625" lvl="3" indent="-342900">
              <a:spcAft>
                <a:spcPts val="0"/>
              </a:spcAft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endParaRPr lang="cs-CZ" sz="22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lvl="3" indent="-342900">
              <a:spcAft>
                <a:spcPts val="0"/>
              </a:spcAft>
              <a:buClr>
                <a:srgbClr val="003399"/>
              </a:buClr>
              <a:buFont typeface="Arial" panose="020B0604020202020204" pitchFamily="34" charset="0"/>
              <a:buChar char="•"/>
              <a:defRPr/>
            </a:pPr>
            <a:r>
              <a:rPr lang="cs-CZ" sz="2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Kontroloři (CRR)</a:t>
            </a:r>
          </a:p>
          <a:p>
            <a:endParaRPr lang="cs-CZ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30F8F26-EB1C-14B6-F303-A91A9C0FFCB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2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8207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620713"/>
            <a:ext cx="4464050" cy="516731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Kontaktní osoby pro Jihočeský kraj</a:t>
            </a:r>
            <a:endParaRPr lang="cs-CZ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Zástupný symbol pro obsah 4">
            <a:extLst>
              <a:ext uri="{FF2B5EF4-FFF2-40B4-BE49-F238E27FC236}">
                <a16:creationId xmlns:a16="http://schemas.microsoft.com/office/drawing/2014/main" id="{BBEA7ED5-F00A-47FD-9235-0CB3A640E8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952811"/>
              </p:ext>
            </p:extLst>
          </p:nvPr>
        </p:nvGraphicFramePr>
        <p:xfrm>
          <a:off x="6031228" y="1257986"/>
          <a:ext cx="4780196" cy="4058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ABBD6BDA-2014-AED6-24CD-B0C32C8DDC6A}"/>
              </a:ext>
            </a:extLst>
          </p:cNvPr>
          <p:cNvSpPr txBox="1"/>
          <p:nvPr/>
        </p:nvSpPr>
        <p:spPr>
          <a:xfrm>
            <a:off x="1156284" y="-38929"/>
            <a:ext cx="9119394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</a:pPr>
            <a:r>
              <a:rPr lang="cs-CZ" sz="32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Kontakty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3809756-FB34-9CC3-CBAB-BB5B97BF3D87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85"/>
            <a:ext cx="2436761" cy="733744"/>
          </a:xfrm>
          <a:prstGeom prst="rect">
            <a:avLst/>
          </a:prstGeom>
        </p:spPr>
      </p:pic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75360363-2A56-1646-838A-55F867D371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352551"/>
              </p:ext>
            </p:extLst>
          </p:nvPr>
        </p:nvGraphicFramePr>
        <p:xfrm>
          <a:off x="640050" y="1209084"/>
          <a:ext cx="4464050" cy="4211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6" name="Skupina 5">
            <a:extLst>
              <a:ext uri="{FF2B5EF4-FFF2-40B4-BE49-F238E27FC236}">
                <a16:creationId xmlns:a16="http://schemas.microsoft.com/office/drawing/2014/main" id="{4EA65F78-A7B1-C320-E422-45D8EE70498E}"/>
              </a:ext>
            </a:extLst>
          </p:cNvPr>
          <p:cNvGrpSpPr/>
          <p:nvPr/>
        </p:nvGrpSpPr>
        <p:grpSpPr>
          <a:xfrm>
            <a:off x="3664053" y="5420253"/>
            <a:ext cx="4464050" cy="781859"/>
            <a:chOff x="0" y="2882689"/>
            <a:chExt cx="4464050" cy="121680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7" name="Obdélník: se zakulacenými rohy 6">
              <a:extLst>
                <a:ext uri="{FF2B5EF4-FFF2-40B4-BE49-F238E27FC236}">
                  <a16:creationId xmlns:a16="http://schemas.microsoft.com/office/drawing/2014/main" id="{6A8802E6-FFFE-D3FC-FE16-C47F2B5E5E28}"/>
                </a:ext>
              </a:extLst>
            </p:cNvPr>
            <p:cNvSpPr/>
            <p:nvPr/>
          </p:nvSpPr>
          <p:spPr>
            <a:xfrm>
              <a:off x="0" y="2882689"/>
              <a:ext cx="4464050" cy="12168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375767"/>
                <a:satOff val="36001"/>
                <a:lumOff val="8823"/>
                <a:alphaOff val="0"/>
              </a:schemeClr>
            </a:fillRef>
            <a:effectRef idx="0">
              <a:schemeClr val="accent5">
                <a:hueOff val="375767"/>
                <a:satOff val="36001"/>
                <a:lumOff val="8823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8" name="Obdélník: se zakulacenými rohy 4">
              <a:extLst>
                <a:ext uri="{FF2B5EF4-FFF2-40B4-BE49-F238E27FC236}">
                  <a16:creationId xmlns:a16="http://schemas.microsoft.com/office/drawing/2014/main" id="{A5FD7499-3412-754C-22E0-759585B09E29}"/>
                </a:ext>
              </a:extLst>
            </p:cNvPr>
            <p:cNvSpPr txBox="1"/>
            <p:nvPr/>
          </p:nvSpPr>
          <p:spPr>
            <a:xfrm>
              <a:off x="59399" y="2942088"/>
              <a:ext cx="4345252" cy="87971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None/>
              </a:pPr>
              <a:r>
                <a:rPr lang="cs-CZ" sz="1600" b="1" kern="120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Společný sekretariát Brno </a:t>
              </a:r>
            </a:p>
            <a:p>
              <a:pPr marL="0" lvl="0" indent="0" algn="ctr" defTabSz="71120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None/>
              </a:pPr>
              <a:r>
                <a:rPr lang="cs-CZ" sz="1600" b="1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js.atcz@crr.cz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52575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5D40C2-E54B-4BEB-AD75-DDE723FF490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40774" y="2969599"/>
            <a:ext cx="10515600" cy="13255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za pozornost!</a:t>
            </a:r>
            <a:br>
              <a:rPr lang="cs-CZ" sz="3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cs-CZ" sz="3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cs-CZ" sz="2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cs-CZ" sz="2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cs-CZ" sz="22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22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1569FED-4BE3-2A83-6749-A5027878E06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878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97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620713"/>
            <a:ext cx="3806825" cy="550386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může</a:t>
            </a:r>
            <a:b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získat</a:t>
            </a:r>
            <a:b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podporu?</a:t>
            </a:r>
          </a:p>
        </p:txBody>
      </p:sp>
      <p:graphicFrame>
        <p:nvGraphicFramePr>
          <p:cNvPr id="6" name="Zástupný symbol pro obsah 2">
            <a:extLst>
              <a:ext uri="{FF2B5EF4-FFF2-40B4-BE49-F238E27FC236}">
                <a16:creationId xmlns:a16="http://schemas.microsoft.com/office/drawing/2014/main" id="{D0EBD492-6D66-47A9-8B0B-A8515BE00C63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71293027"/>
              </p:ext>
            </p:extLst>
          </p:nvPr>
        </p:nvGraphicFramePr>
        <p:xfrm>
          <a:off x="5401525" y="312738"/>
          <a:ext cx="6630987" cy="5811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Nadpis 1">
            <a:extLst>
              <a:ext uri="{FF2B5EF4-FFF2-40B4-BE49-F238E27FC236}">
                <a16:creationId xmlns:a16="http://schemas.microsoft.com/office/drawing/2014/main" id="{5FF74E41-816C-48DA-9D2D-3BB400D1B9D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4621161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Kdo může</a:t>
            </a:r>
            <a:br>
              <a:rPr lang="cs-CZ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cs-CZ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získat</a:t>
            </a:r>
            <a:br>
              <a:rPr lang="cs-CZ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cs-CZ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dotaci?</a:t>
            </a:r>
          </a:p>
        </p:txBody>
      </p:sp>
      <p:pic>
        <p:nvPicPr>
          <p:cNvPr id="3" name="Obrázek 2" descr="Obsah obrázku text, snímek obrazovky, Písmo, Elektricky modrá&#10;&#10;Obsah vygenerovaný umělou inteligencí může být nesprávný.">
            <a:extLst>
              <a:ext uri="{FF2B5EF4-FFF2-40B4-BE49-F238E27FC236}">
                <a16:creationId xmlns:a16="http://schemas.microsoft.com/office/drawing/2014/main" id="{B10C2631-45C6-7E02-F076-D196FB7A5DA8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0636" y="168721"/>
            <a:ext cx="2436761" cy="733744"/>
          </a:xfrm>
          <a:prstGeom prst="rect">
            <a:avLst/>
          </a:prstGeom>
        </p:spPr>
      </p:pic>
      <p:pic>
        <p:nvPicPr>
          <p:cNvPr id="5" name="Grafický objekt 4" descr="Internet obrys">
            <a:extLst>
              <a:ext uri="{FF2B5EF4-FFF2-40B4-BE49-F238E27FC236}">
                <a16:creationId xmlns:a16="http://schemas.microsoft.com/office/drawing/2014/main" id="{FE1C8CCE-20DA-8597-F745-DD541A922E8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6774" y="113654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189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550" y="1743401"/>
            <a:ext cx="1322181" cy="1323300"/>
          </a:xfrm>
          <a:prstGeom prst="rect">
            <a:avLst/>
          </a:prstGeom>
        </p:spPr>
      </p:pic>
      <p:pic>
        <p:nvPicPr>
          <p:cNvPr id="8" name="Grafik 7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426" y="1752112"/>
            <a:ext cx="1322181" cy="1323300"/>
          </a:xfrm>
          <a:prstGeom prst="rect">
            <a:avLst/>
          </a:prstGeom>
        </p:spPr>
      </p:pic>
      <p:pic>
        <p:nvPicPr>
          <p:cNvPr id="9" name="Grafik 8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4138" y="1755877"/>
            <a:ext cx="1322181" cy="1323300"/>
          </a:xfrm>
          <a:prstGeom prst="rect">
            <a:avLst/>
          </a:prstGeom>
        </p:spPr>
      </p:pic>
      <p:pic>
        <p:nvPicPr>
          <p:cNvPr id="10" name="Grafik 9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680" y="1748347"/>
            <a:ext cx="1194491" cy="1323300"/>
          </a:xfrm>
          <a:prstGeom prst="rect">
            <a:avLst/>
          </a:prstGeom>
        </p:spPr>
      </p:pic>
      <p:sp>
        <p:nvSpPr>
          <p:cNvPr id="11" name="Rechteck 10"/>
          <p:cNvSpPr/>
          <p:nvPr/>
        </p:nvSpPr>
        <p:spPr>
          <a:xfrm>
            <a:off x="964619" y="3429000"/>
            <a:ext cx="1814338" cy="657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solidFill>
                <a:schemeClr val="bg2"/>
              </a:solidFill>
            </a:endParaRPr>
          </a:p>
          <a:p>
            <a:pPr algn="ctr"/>
            <a:r>
              <a:rPr lang="de-DE" b="1" spc="-50" dirty="0" err="1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Výzkum</a:t>
            </a:r>
            <a:r>
              <a:rPr lang="de-DE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de-DE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inovace</a:t>
            </a:r>
            <a:endParaRPr lang="de-DE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3039600" y="3613435"/>
            <a:ext cx="1642549" cy="657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solidFill>
                <a:schemeClr val="bg2"/>
              </a:solidFill>
            </a:endParaRPr>
          </a:p>
          <a:p>
            <a:pPr algn="ctr"/>
            <a:r>
              <a:rPr 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Klima a životní prostředí</a:t>
            </a:r>
            <a:endParaRPr lang="de-DE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5525511" y="3409565"/>
            <a:ext cx="1987826" cy="1311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solidFill>
                <a:srgbClr val="C00000"/>
              </a:solidFill>
            </a:endParaRPr>
          </a:p>
          <a:p>
            <a:pPr algn="ctr"/>
            <a:r>
              <a:rPr lang="pl-PL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Vzdělávání, kultura a cestovní ruch</a:t>
            </a:r>
          </a:p>
          <a:p>
            <a:pPr algn="ctr"/>
            <a:endParaRPr lang="de-DE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8490869" y="3642624"/>
            <a:ext cx="1987826" cy="7299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Přeshraniční správa</a:t>
            </a:r>
            <a:endParaRPr lang="de-DE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hteck 2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510538" y="3123745"/>
            <a:ext cx="516269" cy="3425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accent2"/>
                </a:solidFill>
              </a:rPr>
              <a:t>(1)</a:t>
            </a:r>
          </a:p>
        </p:txBody>
      </p:sp>
      <p:sp>
        <p:nvSpPr>
          <p:cNvPr id="23" name="Rechteck 2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674201" y="3122316"/>
            <a:ext cx="516269" cy="3425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accent2"/>
                </a:solidFill>
              </a:rPr>
              <a:t>(2)</a:t>
            </a:r>
          </a:p>
        </p:txBody>
      </p:sp>
      <p:sp>
        <p:nvSpPr>
          <p:cNvPr id="24" name="Rechteck 2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32125" y="3079177"/>
            <a:ext cx="516269" cy="3425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accent2"/>
                </a:solidFill>
              </a:rPr>
              <a:t>(3)</a:t>
            </a:r>
          </a:p>
        </p:txBody>
      </p:sp>
      <p:sp>
        <p:nvSpPr>
          <p:cNvPr id="26" name="Rechteck 25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52035" y="3121206"/>
            <a:ext cx="516269" cy="3425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accent2"/>
                </a:solidFill>
              </a:rPr>
              <a:t>(</a:t>
            </a:r>
            <a:r>
              <a:rPr lang="cs-CZ" sz="2000" dirty="0">
                <a:solidFill>
                  <a:schemeClr val="accent2"/>
                </a:solidFill>
              </a:rPr>
              <a:t>4</a:t>
            </a:r>
            <a:r>
              <a:rPr lang="de-DE" sz="20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27" name="Geschweifte Klammer rechts 26"/>
          <p:cNvSpPr/>
          <p:nvPr/>
        </p:nvSpPr>
        <p:spPr>
          <a:xfrm rot="5400000">
            <a:off x="8317304" y="1635547"/>
            <a:ext cx="178327" cy="611852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76622" y="4854600"/>
            <a:ext cx="6973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cs-CZ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Fond  malých projektů</a:t>
            </a:r>
            <a:endParaRPr lang="de-DE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1EA63D68-335D-1F3E-F8AC-CFB306B436FF}"/>
              </a:ext>
            </a:extLst>
          </p:cNvPr>
          <p:cNvSpPr txBox="1"/>
          <p:nvPr/>
        </p:nvSpPr>
        <p:spPr>
          <a:xfrm>
            <a:off x="2501822" y="0"/>
            <a:ext cx="7976873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32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Tematické zaměření programu</a:t>
            </a:r>
            <a:br>
              <a:rPr lang="de-DE" sz="32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cs-CZ" sz="3200" b="1" spc="-5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200" b="1" spc="-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2DAE497-FA2F-ED28-A8DB-F2819810B889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871"/>
            <a:ext cx="2436761" cy="733744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C6F9D68-5FA5-0239-2A25-AC1FEC0E370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8545" y="1842352"/>
            <a:ext cx="1322947" cy="132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55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adpis 1">
            <a:extLst>
              <a:ext uri="{FF2B5EF4-FFF2-40B4-BE49-F238E27FC236}">
                <a16:creationId xmlns:a16="http://schemas.microsoft.com/office/drawing/2014/main" id="{89D2E343-A24C-4E1C-9A3F-F756FF808CB3}"/>
              </a:ext>
            </a:extLst>
          </p:cNvPr>
          <p:cNvSpPr txBox="1">
            <a:spLocks/>
          </p:cNvSpPr>
          <p:nvPr/>
        </p:nvSpPr>
        <p:spPr>
          <a:xfrm>
            <a:off x="-889" y="-41141"/>
            <a:ext cx="12192889" cy="1449761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Priorita 1 Výzkum a inovace</a:t>
            </a:r>
          </a:p>
          <a:p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F4E8418-9640-4102-A218-7F10190F0C3F}"/>
              </a:ext>
            </a:extLst>
          </p:cNvPr>
          <p:cNvSpPr txBox="1"/>
          <p:nvPr/>
        </p:nvSpPr>
        <p:spPr>
          <a:xfrm>
            <a:off x="1180666" y="1004856"/>
            <a:ext cx="22220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Typy opatření: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2FA9022-1CAF-4731-9CE3-85BD9CC64B04}"/>
              </a:ext>
            </a:extLst>
          </p:cNvPr>
          <p:cNvSpPr txBox="1"/>
          <p:nvPr/>
        </p:nvSpPr>
        <p:spPr>
          <a:xfrm>
            <a:off x="6644348" y="1076764"/>
            <a:ext cx="26929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Příklady možných aktivit: </a:t>
            </a: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1C0284EC-DF97-903C-F0A7-45E1F6EBAEEA}"/>
              </a:ext>
            </a:extLst>
          </p:cNvPr>
          <p:cNvGrpSpPr/>
          <p:nvPr/>
        </p:nvGrpSpPr>
        <p:grpSpPr>
          <a:xfrm>
            <a:off x="510265" y="1343410"/>
            <a:ext cx="11393777" cy="4542230"/>
            <a:chOff x="409515" y="1936067"/>
            <a:chExt cx="11393777" cy="4542230"/>
          </a:xfrm>
        </p:grpSpPr>
        <p:sp>
          <p:nvSpPr>
            <p:cNvPr id="12" name="Obdélník: se zakulacenými rohy 11">
              <a:extLst>
                <a:ext uri="{FF2B5EF4-FFF2-40B4-BE49-F238E27FC236}">
                  <a16:creationId xmlns:a16="http://schemas.microsoft.com/office/drawing/2014/main" id="{11812539-E692-4D65-A0F9-70F77CC7A639}"/>
                </a:ext>
              </a:extLst>
            </p:cNvPr>
            <p:cNvSpPr/>
            <p:nvPr/>
          </p:nvSpPr>
          <p:spPr>
            <a:xfrm rot="16200000">
              <a:off x="-1666805" y="4012387"/>
              <a:ext cx="4542230" cy="38958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cs-CZ" sz="16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SC 1.1: Výzkum a inovace</a:t>
              </a:r>
            </a:p>
            <a:p>
              <a:endParaRPr lang="cs-CZ" dirty="0"/>
            </a:p>
          </p:txBody>
        </p:sp>
        <p:sp>
          <p:nvSpPr>
            <p:cNvPr id="22" name="Obdélník: se zakulacenými rohy 21">
              <a:extLst>
                <a:ext uri="{FF2B5EF4-FFF2-40B4-BE49-F238E27FC236}">
                  <a16:creationId xmlns:a16="http://schemas.microsoft.com/office/drawing/2014/main" id="{16163FC9-B8B7-47ED-AC9C-1A95F8A3E022}"/>
                </a:ext>
              </a:extLst>
            </p:cNvPr>
            <p:cNvSpPr/>
            <p:nvPr/>
          </p:nvSpPr>
          <p:spPr>
            <a:xfrm>
              <a:off x="1012462" y="2052437"/>
              <a:ext cx="4139280" cy="140283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 sz="14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cs-CZ" sz="16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Typ opatření 1.1a: </a:t>
              </a:r>
              <a:r>
                <a:rPr lang="cs-CZ" sz="16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Přeshraniční výzkum a výměna know-how</a:t>
              </a:r>
            </a:p>
            <a:p>
              <a:endParaRPr lang="cs-CZ" dirty="0"/>
            </a:p>
          </p:txBody>
        </p:sp>
        <p:sp>
          <p:nvSpPr>
            <p:cNvPr id="25" name="Obdélník: se zakulacenými rohy 24">
              <a:extLst>
                <a:ext uri="{FF2B5EF4-FFF2-40B4-BE49-F238E27FC236}">
                  <a16:creationId xmlns:a16="http://schemas.microsoft.com/office/drawing/2014/main" id="{4D834627-6197-407B-9CC4-6E06C0991C4B}"/>
                </a:ext>
              </a:extLst>
            </p:cNvPr>
            <p:cNvSpPr/>
            <p:nvPr/>
          </p:nvSpPr>
          <p:spPr>
            <a:xfrm>
              <a:off x="6559889" y="2076516"/>
              <a:ext cx="5223738" cy="140281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spolupráce v oblasti aplikovaného výzkumu a inovací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výzkum a inovace založené na poptávce místních podniků se zaměřením na relevantní odvětví v příhraniční oblasti</a:t>
              </a:r>
            </a:p>
            <a:p>
              <a:endParaRPr lang="cs-CZ" dirty="0"/>
            </a:p>
          </p:txBody>
        </p:sp>
        <p:sp>
          <p:nvSpPr>
            <p:cNvPr id="27" name="Šipka: doprava 26">
              <a:extLst>
                <a:ext uri="{FF2B5EF4-FFF2-40B4-BE49-F238E27FC236}">
                  <a16:creationId xmlns:a16="http://schemas.microsoft.com/office/drawing/2014/main" id="{6A851836-9E7B-4C19-AA80-0C740E8A2320}"/>
                </a:ext>
              </a:extLst>
            </p:cNvPr>
            <p:cNvSpPr/>
            <p:nvPr/>
          </p:nvSpPr>
          <p:spPr>
            <a:xfrm>
              <a:off x="5363832" y="2526280"/>
              <a:ext cx="978408" cy="484632"/>
            </a:xfrm>
            <a:prstGeom prst="rightArrow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Obdélník: se zakulacenými rohy 28">
              <a:extLst>
                <a:ext uri="{FF2B5EF4-FFF2-40B4-BE49-F238E27FC236}">
                  <a16:creationId xmlns:a16="http://schemas.microsoft.com/office/drawing/2014/main" id="{96ADC680-4FA7-41E3-AB1B-B1B2034E684A}"/>
                </a:ext>
              </a:extLst>
            </p:cNvPr>
            <p:cNvSpPr/>
            <p:nvPr/>
          </p:nvSpPr>
          <p:spPr>
            <a:xfrm>
              <a:off x="1016736" y="3515640"/>
              <a:ext cx="4139280" cy="140281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 sz="14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cs-CZ" sz="16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Typ opatření 1.1b: </a:t>
              </a:r>
              <a:r>
                <a:rPr lang="cs-CZ" sz="16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Společné pilotní </a:t>
              </a:r>
              <a:r>
                <a:rPr lang="es-ES" sz="16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akce a společná řešení ve</a:t>
              </a:r>
              <a:r>
                <a:rPr lang="cs-CZ" sz="16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sdílených výzkumných zařízeních a výzkumných aplikacích</a:t>
              </a:r>
            </a:p>
            <a:p>
              <a:endParaRPr lang="cs-CZ" dirty="0"/>
            </a:p>
          </p:txBody>
        </p:sp>
        <p:sp>
          <p:nvSpPr>
            <p:cNvPr id="32" name="Obdélník: se zakulacenými rohy 31">
              <a:extLst>
                <a:ext uri="{FF2B5EF4-FFF2-40B4-BE49-F238E27FC236}">
                  <a16:creationId xmlns:a16="http://schemas.microsoft.com/office/drawing/2014/main" id="{EC9BDC58-143E-4AE8-8A6A-BB2569860F74}"/>
                </a:ext>
              </a:extLst>
            </p:cNvPr>
            <p:cNvSpPr/>
            <p:nvPr/>
          </p:nvSpPr>
          <p:spPr>
            <a:xfrm>
              <a:off x="6550052" y="3604504"/>
              <a:ext cx="5223739" cy="140281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investice do nových společně využívaných zařízení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lepší propojení výzkumných institucí s MSP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rozšíření/modernizace technologických zařízení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sdílení vysoce kvalitních výzkumných zařízení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společné zakládání inovačních center</a:t>
              </a:r>
            </a:p>
          </p:txBody>
        </p:sp>
        <p:sp>
          <p:nvSpPr>
            <p:cNvPr id="35" name="Obdélník: se zakulacenými rohy 34">
              <a:extLst>
                <a:ext uri="{FF2B5EF4-FFF2-40B4-BE49-F238E27FC236}">
                  <a16:creationId xmlns:a16="http://schemas.microsoft.com/office/drawing/2014/main" id="{38E10673-1185-4F21-AF37-CBD283A4145C}"/>
                </a:ext>
              </a:extLst>
            </p:cNvPr>
            <p:cNvSpPr/>
            <p:nvPr/>
          </p:nvSpPr>
          <p:spPr>
            <a:xfrm>
              <a:off x="1006919" y="5136392"/>
              <a:ext cx="4139280" cy="120078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 sz="14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cs-CZ" sz="16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Typ opatření 1.1c: </a:t>
              </a:r>
              <a:r>
                <a:rPr lang="cs-CZ" sz="16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Komunikace a mobilita výzkumných pracovníků</a:t>
              </a:r>
            </a:p>
            <a:p>
              <a:endParaRPr lang="cs-CZ" dirty="0"/>
            </a:p>
          </p:txBody>
        </p:sp>
        <p:sp>
          <p:nvSpPr>
            <p:cNvPr id="38" name="Obdélník: se zakulacenými rohy 37">
              <a:extLst>
                <a:ext uri="{FF2B5EF4-FFF2-40B4-BE49-F238E27FC236}">
                  <a16:creationId xmlns:a16="http://schemas.microsoft.com/office/drawing/2014/main" id="{50326B89-326B-4E8F-A135-FAC10F97518B}"/>
                </a:ext>
              </a:extLst>
            </p:cNvPr>
            <p:cNvSpPr/>
            <p:nvPr/>
          </p:nvSpPr>
          <p:spPr>
            <a:xfrm>
              <a:off x="6580874" y="5141813"/>
              <a:ext cx="5222418" cy="119536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marL="285750" marR="0" lvl="1" indent="-285750" algn="l" defTabSz="488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285750" marR="0" lvl="1" indent="-285750" algn="l" defTabSz="488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podpora přeshraniční mobility výzkumných pracovníků</a:t>
              </a:r>
            </a:p>
            <a:p>
              <a:pPr marL="285750" marR="0" lvl="1" indent="-285750" algn="l" defTabSz="488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vědecká komunikace (informování, vzdělávání, zvyšování povědomí o vědeckých tématech)</a:t>
              </a:r>
            </a:p>
            <a:p>
              <a:endParaRPr lang="cs-CZ" dirty="0"/>
            </a:p>
          </p:txBody>
        </p:sp>
        <p:sp>
          <p:nvSpPr>
            <p:cNvPr id="40" name="Šipka: doprava 39">
              <a:extLst>
                <a:ext uri="{FF2B5EF4-FFF2-40B4-BE49-F238E27FC236}">
                  <a16:creationId xmlns:a16="http://schemas.microsoft.com/office/drawing/2014/main" id="{C21808C7-A7B0-4FB8-93CC-2371174B7200}"/>
                </a:ext>
              </a:extLst>
            </p:cNvPr>
            <p:cNvSpPr/>
            <p:nvPr/>
          </p:nvSpPr>
          <p:spPr>
            <a:xfrm>
              <a:off x="5386595" y="5436865"/>
              <a:ext cx="955643" cy="484632"/>
            </a:xfrm>
            <a:prstGeom prst="rightArrow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Šipka: doprava 40">
              <a:extLst>
                <a:ext uri="{FF2B5EF4-FFF2-40B4-BE49-F238E27FC236}">
                  <a16:creationId xmlns:a16="http://schemas.microsoft.com/office/drawing/2014/main" id="{BCCCB706-3E3E-43C6-8B1A-FB64DB33BFA4}"/>
                </a:ext>
              </a:extLst>
            </p:cNvPr>
            <p:cNvSpPr/>
            <p:nvPr/>
          </p:nvSpPr>
          <p:spPr>
            <a:xfrm>
              <a:off x="5363830" y="3964865"/>
              <a:ext cx="978408" cy="484632"/>
            </a:xfrm>
            <a:prstGeom prst="rightArrow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5" name="Obrázek 4">
            <a:extLst>
              <a:ext uri="{FF2B5EF4-FFF2-40B4-BE49-F238E27FC236}">
                <a16:creationId xmlns:a16="http://schemas.microsoft.com/office/drawing/2014/main" id="{852B29B0-942C-74FA-67F8-415493458EF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9" y="53179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494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12956" y="1386348"/>
            <a:ext cx="5157666" cy="438881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Priorita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1: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Výzkum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inovace</a:t>
            </a:r>
            <a:endParaRPr lang="en-US" sz="2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500" b="1" spc="-50" dirty="0">
              <a:solidFill>
                <a:srgbClr val="0070C0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Specifický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cíl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1.1: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Výzkum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inovace</a:t>
            </a:r>
            <a:endParaRPr lang="en-US" sz="18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500" b="1" spc="-50" dirty="0">
              <a:solidFill>
                <a:srgbClr val="0070C0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500" b="1" spc="-50" dirty="0">
              <a:solidFill>
                <a:srgbClr val="0070C0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500" b="1" spc="-50" dirty="0">
              <a:solidFill>
                <a:srgbClr val="0070C0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500" b="1" spc="-50" dirty="0">
              <a:solidFill>
                <a:srgbClr val="0070C0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500" b="1" spc="-50" dirty="0">
              <a:solidFill>
                <a:srgbClr val="0070C0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500" b="1" spc="-50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Vhodní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čeští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příjemci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: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výzkumné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instituce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univerzity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vysoké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školy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vzdělávací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instituce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subjekty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veřejné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správy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(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stát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kraj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obec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organizace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zřizované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/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zakládané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státem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kraji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obcemi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),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neziskové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organizace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komory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sdružení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ESÚS,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firmy</a:t>
            </a:r>
            <a:endParaRPr lang="en-US" sz="16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/>
            <a:endParaRPr lang="en-US" sz="1500" dirty="0">
              <a:solidFill>
                <a:schemeClr val="tx2"/>
              </a:solidFill>
              <a:latin typeface="Neue Haas Grotesk Text Pro" panose="020B0504020202020204" pitchFamily="34" charset="-18"/>
            </a:endParaRPr>
          </a:p>
          <a:p>
            <a:pPr marL="0"/>
            <a:endParaRPr lang="en-US" sz="1500" dirty="0">
              <a:solidFill>
                <a:schemeClr val="tx2"/>
              </a:solidFill>
            </a:endParaRPr>
          </a:p>
          <a:p>
            <a:pPr marL="0"/>
            <a:endParaRPr lang="en-US" sz="1500" u="sng" dirty="0">
              <a:solidFill>
                <a:schemeClr val="tx2"/>
              </a:solidFill>
            </a:endParaRPr>
          </a:p>
          <a:p>
            <a:pPr marL="0"/>
            <a:endParaRPr lang="en-US" sz="1500" u="sng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5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5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500" dirty="0">
              <a:solidFill>
                <a:schemeClr val="tx2"/>
              </a:solidFill>
            </a:endParaRPr>
          </a:p>
          <a:p>
            <a:pPr marL="34290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500" dirty="0">
              <a:solidFill>
                <a:schemeClr val="tx2"/>
              </a:solidFill>
            </a:endParaRPr>
          </a:p>
          <a:p>
            <a:pPr marL="34290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5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5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5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5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500" b="1" u="sng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en-US" sz="1500" dirty="0">
              <a:solidFill>
                <a:schemeClr val="tx2"/>
              </a:solidFill>
            </a:endParaRPr>
          </a:p>
          <a:p>
            <a:pPr marL="0"/>
            <a:endParaRPr lang="en-US" sz="1500" u="sng" dirty="0">
              <a:solidFill>
                <a:schemeClr val="tx2"/>
              </a:solidFill>
            </a:endParaRPr>
          </a:p>
          <a:p>
            <a:pPr marL="342900"/>
            <a:endParaRPr lang="en-US" sz="1500" dirty="0">
              <a:solidFill>
                <a:schemeClr val="tx2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Obrázek 1" descr="Obsah obrázku text, snímek obrazovky, Písmo, Elektricky modrá&#10;&#10;Obsah vygenerovaný umělou inteligencí může být nesprávný.">
            <a:extLst>
              <a:ext uri="{FF2B5EF4-FFF2-40B4-BE49-F238E27FC236}">
                <a16:creationId xmlns:a16="http://schemas.microsoft.com/office/drawing/2014/main" id="{DEA38884-1B20-702B-CC62-BB8200ACE03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6761" cy="733744"/>
          </a:xfrm>
          <a:prstGeom prst="rect">
            <a:avLst/>
          </a:prstGeom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02517BC2-DDDE-27FC-DE96-27A539D5C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308362"/>
              </p:ext>
            </p:extLst>
          </p:nvPr>
        </p:nvGraphicFramePr>
        <p:xfrm>
          <a:off x="6312310" y="875071"/>
          <a:ext cx="5538315" cy="5258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9191">
                  <a:extLst>
                    <a:ext uri="{9D8B030D-6E8A-4147-A177-3AD203B41FA5}">
                      <a16:colId xmlns:a16="http://schemas.microsoft.com/office/drawing/2014/main" val="1922223106"/>
                    </a:ext>
                  </a:extLst>
                </a:gridCol>
                <a:gridCol w="2799124">
                  <a:extLst>
                    <a:ext uri="{9D8B030D-6E8A-4147-A177-3AD203B41FA5}">
                      <a16:colId xmlns:a16="http://schemas.microsoft.com/office/drawing/2014/main" val="167480029"/>
                    </a:ext>
                  </a:extLst>
                </a:gridCol>
              </a:tblGrid>
              <a:tr h="9267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spc="-5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UKAZATELE VÝSTUPU</a:t>
                      </a:r>
                    </a:p>
                    <a:p>
                      <a:endParaRPr lang="cs-CZ" sz="1800" dirty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65080" marR="65080" marT="32540" marB="3254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spc="-5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UKAZATELE VÝSLEDKU</a:t>
                      </a:r>
                    </a:p>
                    <a:p>
                      <a:endParaRPr lang="cs-CZ" sz="1800" dirty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65080" marR="65080" marT="32540" marB="3254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491499"/>
                  </a:ext>
                </a:extLst>
              </a:tr>
              <a:tr h="15387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spc="-5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výzkumných institucí zapojených do společných výzkumných projektů</a:t>
                      </a:r>
                    </a:p>
                    <a:p>
                      <a:endParaRPr lang="cs-CZ" sz="1800" dirty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65080" marR="65080" marT="32540" marB="3254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spc="-5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publikací z podporovaných projektů</a:t>
                      </a:r>
                    </a:p>
                    <a:p>
                      <a:endParaRPr lang="cs-CZ" sz="1800" dirty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65080" marR="65080" marT="32540" marB="32540" anchor="ctr"/>
                </a:tc>
                <a:extLst>
                  <a:ext uri="{0D108BD9-81ED-4DB2-BD59-A6C34878D82A}">
                    <a16:rowId xmlns:a16="http://schemas.microsoft.com/office/drawing/2014/main" val="1866686401"/>
                  </a:ext>
                </a:extLst>
              </a:tr>
              <a:tr h="12547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spc="-5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společně vypracovaných řešení</a:t>
                      </a:r>
                    </a:p>
                    <a:p>
                      <a:endParaRPr lang="cs-CZ" sz="1800" dirty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65080" marR="65080" marT="32540" marB="3254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spc="-5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řešení přijatých nebo rozvíjených organizacemi</a:t>
                      </a:r>
                    </a:p>
                    <a:p>
                      <a:endParaRPr lang="cs-CZ" sz="1800" dirty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65080" marR="65080" marT="32540" marB="32540" anchor="ctr"/>
                </a:tc>
                <a:extLst>
                  <a:ext uri="{0D108BD9-81ED-4DB2-BD59-A6C34878D82A}">
                    <a16:rowId xmlns:a16="http://schemas.microsoft.com/office/drawing/2014/main" val="2498833828"/>
                  </a:ext>
                </a:extLst>
              </a:tr>
              <a:tr h="15387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spc="-5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účastníků na společných přeshraničních akcích</a:t>
                      </a:r>
                    </a:p>
                    <a:p>
                      <a:endParaRPr lang="cs-CZ" sz="180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65080" marR="65080" marT="32540" marB="3254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spc="-5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účastníků na společných přeshraničních akcích po dokončení projektu</a:t>
                      </a:r>
                    </a:p>
                    <a:p>
                      <a:endParaRPr lang="cs-CZ" sz="1800" dirty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65080" marR="65080" marT="32540" marB="32540" anchor="ctr"/>
                </a:tc>
                <a:extLst>
                  <a:ext uri="{0D108BD9-81ED-4DB2-BD59-A6C34878D82A}">
                    <a16:rowId xmlns:a16="http://schemas.microsoft.com/office/drawing/2014/main" val="3471060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031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Nadpis 1">
            <a:extLst>
              <a:ext uri="{FF2B5EF4-FFF2-40B4-BE49-F238E27FC236}">
                <a16:creationId xmlns:a16="http://schemas.microsoft.com/office/drawing/2014/main" id="{C389BC18-847D-4C2B-A2E0-429ACDE2B948}"/>
              </a:ext>
            </a:extLst>
          </p:cNvPr>
          <p:cNvSpPr txBox="1">
            <a:spLocks/>
          </p:cNvSpPr>
          <p:nvPr/>
        </p:nvSpPr>
        <p:spPr>
          <a:xfrm>
            <a:off x="0" y="412245"/>
            <a:ext cx="12192889" cy="73938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48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Priorita </a:t>
            </a:r>
            <a:r>
              <a:rPr lang="pl-PL" sz="4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Klima a životní prostředí</a:t>
            </a:r>
          </a:p>
          <a:p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D3443E4B-8E88-9F38-F68F-A0EF313FBEAA}"/>
              </a:ext>
            </a:extLst>
          </p:cNvPr>
          <p:cNvGrpSpPr/>
          <p:nvPr/>
        </p:nvGrpSpPr>
        <p:grpSpPr>
          <a:xfrm>
            <a:off x="373627" y="1403527"/>
            <a:ext cx="11732142" cy="4672536"/>
            <a:chOff x="588449" y="1998122"/>
            <a:chExt cx="11397073" cy="4626302"/>
          </a:xfrm>
        </p:grpSpPr>
        <p:sp>
          <p:nvSpPr>
            <p:cNvPr id="8" name="Obdélník: se zakulacenými rohy 7">
              <a:extLst>
                <a:ext uri="{FF2B5EF4-FFF2-40B4-BE49-F238E27FC236}">
                  <a16:creationId xmlns:a16="http://schemas.microsoft.com/office/drawing/2014/main" id="{2CED1E4D-27CD-4533-A43F-AB2CED8D0D4D}"/>
                </a:ext>
              </a:extLst>
            </p:cNvPr>
            <p:cNvSpPr/>
            <p:nvPr/>
          </p:nvSpPr>
          <p:spPr>
            <a:xfrm>
              <a:off x="1127809" y="3554370"/>
              <a:ext cx="4264039" cy="144976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endParaRPr kumimoji="0" lang="cs-CZ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endParaRPr>
            </a:p>
            <a:p>
              <a:r>
                <a:rPr lang="cs-CZ" sz="16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Typ opatření 2.1b: </a:t>
              </a:r>
              <a:r>
                <a:rPr lang="cs-CZ" sz="16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společné pilotní akce a společná řešení v oblasti přizpůsobení se změně klimatu</a:t>
              </a:r>
            </a:p>
            <a:p>
              <a:endParaRPr lang="cs-CZ" dirty="0"/>
            </a:p>
          </p:txBody>
        </p:sp>
        <p:sp>
          <p:nvSpPr>
            <p:cNvPr id="12" name="Obdélník: se zakulacenými rohy 11">
              <a:extLst>
                <a:ext uri="{FF2B5EF4-FFF2-40B4-BE49-F238E27FC236}">
                  <a16:creationId xmlns:a16="http://schemas.microsoft.com/office/drawing/2014/main" id="{6AE1C71D-AFF9-4D6C-911B-E49799A8DAD2}"/>
                </a:ext>
              </a:extLst>
            </p:cNvPr>
            <p:cNvSpPr/>
            <p:nvPr/>
          </p:nvSpPr>
          <p:spPr>
            <a:xfrm>
              <a:off x="6665232" y="2070087"/>
              <a:ext cx="5320290" cy="1294236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zkoumání dopadů změn klimatu v programovém území, včetně možných hospodářských rizik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výměna dat souvisejících se změnou klimatu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přeshraniční výměna know-how v oblasti dopadu změn klimatu na životní prostředí</a:t>
              </a:r>
            </a:p>
            <a:p>
              <a:endParaRPr lang="cs-CZ" dirty="0"/>
            </a:p>
          </p:txBody>
        </p:sp>
        <p:sp>
          <p:nvSpPr>
            <p:cNvPr id="15" name="Obdélník: se zakulacenými rohy 14">
              <a:extLst>
                <a:ext uri="{FF2B5EF4-FFF2-40B4-BE49-F238E27FC236}">
                  <a16:creationId xmlns:a16="http://schemas.microsoft.com/office/drawing/2014/main" id="{2E107552-CD5F-4706-A662-1EEB81CF8AB8}"/>
                </a:ext>
              </a:extLst>
            </p:cNvPr>
            <p:cNvSpPr/>
            <p:nvPr/>
          </p:nvSpPr>
          <p:spPr>
            <a:xfrm>
              <a:off x="6675471" y="3505697"/>
              <a:ext cx="5310051" cy="159279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budování integrovaného systému řízení rizik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společná opatření pro přizpůsobení se změně klimatu (výsadba druhů odolných vůči suchu, zelená a modrá infrastruktura, …)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společná environmentální opatření týkající se zemědělské půdy a lesů (zamezení eroze, zlepšení stavu půdy, …)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společné pilotní aktivity (ekologizace, zadržování vody, …)</a:t>
              </a:r>
            </a:p>
            <a:p>
              <a:endParaRPr lang="cs-CZ" dirty="0"/>
            </a:p>
          </p:txBody>
        </p:sp>
        <p:sp>
          <p:nvSpPr>
            <p:cNvPr id="18" name="Obdélník: se zakulacenými rohy 17">
              <a:extLst>
                <a:ext uri="{FF2B5EF4-FFF2-40B4-BE49-F238E27FC236}">
                  <a16:creationId xmlns:a16="http://schemas.microsoft.com/office/drawing/2014/main" id="{8046CBC5-99F7-472B-8D6F-49B7B13A2096}"/>
                </a:ext>
              </a:extLst>
            </p:cNvPr>
            <p:cNvSpPr/>
            <p:nvPr/>
          </p:nvSpPr>
          <p:spPr>
            <a:xfrm>
              <a:off x="6665232" y="5200533"/>
              <a:ext cx="5320290" cy="139094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kampaně na zvyšování povědomí obyvatelstva o nebezpečí a sociálních, hospodářských a ekonomických dopadech změny klimatu na ŽP (osvěta mezi zástupci měst a obcí)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sz="14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školení v oblasti změny klimatu (např. civilní ochrana)</a:t>
              </a:r>
            </a:p>
            <a:p>
              <a:endParaRPr lang="cs-CZ" dirty="0"/>
            </a:p>
          </p:txBody>
        </p:sp>
        <p:sp>
          <p:nvSpPr>
            <p:cNvPr id="21" name="Obdélník: se zakulacenými rohy 20">
              <a:extLst>
                <a:ext uri="{FF2B5EF4-FFF2-40B4-BE49-F238E27FC236}">
                  <a16:creationId xmlns:a16="http://schemas.microsoft.com/office/drawing/2014/main" id="{9F198871-0BB4-4F85-ADA9-FDCF34564260}"/>
                </a:ext>
              </a:extLst>
            </p:cNvPr>
            <p:cNvSpPr/>
            <p:nvPr/>
          </p:nvSpPr>
          <p:spPr>
            <a:xfrm>
              <a:off x="1096434" y="1998122"/>
              <a:ext cx="4295413" cy="1390947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endParaRPr kumimoji="0" lang="cs-CZ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endParaRPr>
            </a:p>
            <a:p>
              <a:r>
                <a:rPr lang="cs-CZ" sz="16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Typ opatření 2.1a: </a:t>
              </a:r>
              <a:r>
                <a:rPr lang="cs-CZ" sz="16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společná znalostní základna – monitoring a výměna dat</a:t>
              </a:r>
            </a:p>
            <a:p>
              <a:endParaRPr lang="cs-CZ" dirty="0"/>
            </a:p>
          </p:txBody>
        </p:sp>
        <p:sp>
          <p:nvSpPr>
            <p:cNvPr id="24" name="Obdélník: se zakulacenými rohy 23">
              <a:extLst>
                <a:ext uri="{FF2B5EF4-FFF2-40B4-BE49-F238E27FC236}">
                  <a16:creationId xmlns:a16="http://schemas.microsoft.com/office/drawing/2014/main" id="{A44C4A92-6F5D-4453-BBC4-5F6629C5A1A4}"/>
                </a:ext>
              </a:extLst>
            </p:cNvPr>
            <p:cNvSpPr/>
            <p:nvPr/>
          </p:nvSpPr>
          <p:spPr>
            <a:xfrm>
              <a:off x="1080169" y="5174664"/>
              <a:ext cx="4322979" cy="144976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endParaRPr kumimoji="0" lang="cs-CZ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 panose="020B0604020202020204" pitchFamily="34" charset="0"/>
              </a:endParaRPr>
            </a:p>
            <a:p>
              <a:r>
                <a:rPr lang="cs-CZ" sz="16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Typ opatření 2.1c: </a:t>
              </a:r>
              <a:r>
                <a:rPr lang="cs-CZ" sz="1600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zvyšování povědomí a odborná příprava v oblasti přizpůsobení se změně klimatu</a:t>
              </a:r>
            </a:p>
            <a:p>
              <a:endParaRPr lang="cs-CZ" dirty="0"/>
            </a:p>
          </p:txBody>
        </p:sp>
        <p:sp>
          <p:nvSpPr>
            <p:cNvPr id="30" name="Obdélník: se zakulacenými rohy 29">
              <a:extLst>
                <a:ext uri="{FF2B5EF4-FFF2-40B4-BE49-F238E27FC236}">
                  <a16:creationId xmlns:a16="http://schemas.microsoft.com/office/drawing/2014/main" id="{75755D15-5C17-4FD9-9B75-DA755D56A035}"/>
                </a:ext>
              </a:extLst>
            </p:cNvPr>
            <p:cNvSpPr/>
            <p:nvPr/>
          </p:nvSpPr>
          <p:spPr>
            <a:xfrm rot="16200000">
              <a:off x="-1448984" y="4054838"/>
              <a:ext cx="4469952" cy="395086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cs-CZ" sz="1600" b="1" spc="-50" dirty="0">
                  <a:solidFill>
                    <a:srgbClr val="0033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SC 2.1: Adaptace na změnu klimatu</a:t>
              </a:r>
            </a:p>
            <a:p>
              <a:endParaRPr lang="cs-CZ" dirty="0"/>
            </a:p>
          </p:txBody>
        </p:sp>
        <p:sp>
          <p:nvSpPr>
            <p:cNvPr id="3" name="Šipka: doprava 2">
              <a:extLst>
                <a:ext uri="{FF2B5EF4-FFF2-40B4-BE49-F238E27FC236}">
                  <a16:creationId xmlns:a16="http://schemas.microsoft.com/office/drawing/2014/main" id="{D2F7158F-29CA-482F-B911-2CC7F2EF17FC}"/>
                </a:ext>
              </a:extLst>
            </p:cNvPr>
            <p:cNvSpPr/>
            <p:nvPr/>
          </p:nvSpPr>
          <p:spPr>
            <a:xfrm>
              <a:off x="5562952" y="2485237"/>
              <a:ext cx="978408" cy="484632"/>
            </a:xfrm>
            <a:prstGeom prst="rightArrow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" name="Šipka: doprava 31">
              <a:extLst>
                <a:ext uri="{FF2B5EF4-FFF2-40B4-BE49-F238E27FC236}">
                  <a16:creationId xmlns:a16="http://schemas.microsoft.com/office/drawing/2014/main" id="{61028FEF-7887-48A0-973F-471594D54630}"/>
                </a:ext>
              </a:extLst>
            </p:cNvPr>
            <p:cNvSpPr/>
            <p:nvPr/>
          </p:nvSpPr>
          <p:spPr>
            <a:xfrm>
              <a:off x="5573925" y="4010065"/>
              <a:ext cx="978408" cy="484632"/>
            </a:xfrm>
            <a:prstGeom prst="rightArrow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" name="Šipka: doprava 32">
              <a:extLst>
                <a:ext uri="{FF2B5EF4-FFF2-40B4-BE49-F238E27FC236}">
                  <a16:creationId xmlns:a16="http://schemas.microsoft.com/office/drawing/2014/main" id="{F58F653A-6BD8-481C-B318-6593BD565D6D}"/>
                </a:ext>
              </a:extLst>
            </p:cNvPr>
            <p:cNvSpPr/>
            <p:nvPr/>
          </p:nvSpPr>
          <p:spPr>
            <a:xfrm>
              <a:off x="5573925" y="5539146"/>
              <a:ext cx="978408" cy="484632"/>
            </a:xfrm>
            <a:prstGeom prst="rightArrow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102ED91F-8852-42E1-BDC6-DB07F49EDAF6}"/>
              </a:ext>
            </a:extLst>
          </p:cNvPr>
          <p:cNvSpPr txBox="1"/>
          <p:nvPr/>
        </p:nvSpPr>
        <p:spPr>
          <a:xfrm>
            <a:off x="6815493" y="1122879"/>
            <a:ext cx="26301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Příklady možných aktivit: </a:t>
            </a:r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F182A4F5-5D49-4ECA-B6EB-E1A3765D80B7}"/>
              </a:ext>
            </a:extLst>
          </p:cNvPr>
          <p:cNvSpPr txBox="1"/>
          <p:nvPr/>
        </p:nvSpPr>
        <p:spPr>
          <a:xfrm>
            <a:off x="1280722" y="1106107"/>
            <a:ext cx="22220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Typy opatření: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F01D55-D70E-EF48-FC5A-C4A569AE0F8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1" y="25432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78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41376" y="1025236"/>
            <a:ext cx="5229245" cy="474992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Priorita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2 Klima a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životní</a:t>
            </a:r>
            <a:r>
              <a:rPr lang="en-US" sz="20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20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prostředí</a:t>
            </a:r>
            <a:endParaRPr lang="en-US" sz="20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4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Specifický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cíl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2.1: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Adaptace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na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změnu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klimatu</a:t>
            </a:r>
            <a:endParaRPr lang="en-US" sz="18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400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4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4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4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4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4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4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Vhodní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čeští</a:t>
            </a:r>
            <a:r>
              <a:rPr lang="en-US" sz="1800" b="1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800" b="1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příjemci</a:t>
            </a:r>
            <a:endParaRPr lang="en-US" sz="1800" b="1" spc="-5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výzkumné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instituce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univerzity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vysoké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školy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vzdělávací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instituce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subjekty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veřejné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správy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(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stát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kraj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obec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organizace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zřizované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/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zakládané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státem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kraji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obcemi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),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neziskové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organizace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(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vč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.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církví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)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činné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v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oblasti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ochrany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přírody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a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životního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 </a:t>
            </a:r>
            <a:r>
              <a:rPr lang="en-US" sz="1600" spc="-50" dirty="0" err="1">
                <a:solidFill>
                  <a:srgbClr val="0070C0"/>
                </a:solidFill>
                <a:latin typeface="Neue Haas Grotesk Text Pro" panose="020B0504020202020204" pitchFamily="34" charset="-18"/>
              </a:rPr>
              <a:t>prostředí</a:t>
            </a:r>
            <a:r>
              <a:rPr lang="en-US" sz="1600" spc="-50" dirty="0">
                <a:solidFill>
                  <a:srgbClr val="0070C0"/>
                </a:solidFill>
                <a:latin typeface="Neue Haas Grotesk Text Pro" panose="020B0504020202020204" pitchFamily="34" charset="-18"/>
              </a:rPr>
              <a:t>, ESÚS</a:t>
            </a:r>
          </a:p>
          <a:p>
            <a:endParaRPr lang="en-US" sz="1400" dirty="0">
              <a:solidFill>
                <a:srgbClr val="0070C0"/>
              </a:solidFill>
              <a:latin typeface="Neue Haas Grotesk Text Pro" panose="020B0504020202020204" pitchFamily="34" charset="-18"/>
            </a:endParaRPr>
          </a:p>
          <a:p>
            <a:pPr marL="0"/>
            <a:endParaRPr lang="en-US" sz="1400" dirty="0">
              <a:solidFill>
                <a:schemeClr val="tx2"/>
              </a:solidFill>
            </a:endParaRPr>
          </a:p>
          <a:p>
            <a:pPr marL="0"/>
            <a:endParaRPr lang="en-US" sz="1400" u="sng" dirty="0">
              <a:solidFill>
                <a:schemeClr val="tx2"/>
              </a:solidFill>
            </a:endParaRPr>
          </a:p>
          <a:p>
            <a:pPr marL="0"/>
            <a:endParaRPr lang="en-US" sz="1400" u="sng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</a:pPr>
            <a:endParaRPr lang="en-US" sz="14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</a:pPr>
            <a:endParaRPr lang="en-US" sz="14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</a:pPr>
            <a:endParaRPr lang="en-US" sz="1400" dirty="0">
              <a:solidFill>
                <a:schemeClr val="tx2"/>
              </a:solidFill>
            </a:endParaRPr>
          </a:p>
          <a:p>
            <a:pPr marL="342900" lvl="2">
              <a:spcBef>
                <a:spcPts val="750"/>
              </a:spcBef>
            </a:pPr>
            <a:endParaRPr lang="en-US" sz="1400" dirty="0">
              <a:solidFill>
                <a:schemeClr val="tx2"/>
              </a:solidFill>
            </a:endParaRPr>
          </a:p>
          <a:p>
            <a:pPr marL="342900" lvl="2">
              <a:spcBef>
                <a:spcPts val="750"/>
              </a:spcBef>
            </a:pPr>
            <a:endParaRPr lang="en-US" sz="14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</a:pPr>
            <a:endParaRPr lang="en-US" sz="14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</a:pPr>
            <a:endParaRPr lang="en-US" sz="14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</a:pPr>
            <a:endParaRPr lang="en-US" sz="1400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</a:pPr>
            <a:endParaRPr lang="en-US" sz="1400" b="1" u="sng" dirty="0">
              <a:solidFill>
                <a:schemeClr val="tx2"/>
              </a:solidFill>
            </a:endParaRPr>
          </a:p>
          <a:p>
            <a:pPr marL="0" lvl="2">
              <a:spcBef>
                <a:spcPts val="750"/>
              </a:spcBef>
            </a:pPr>
            <a:endParaRPr lang="en-US" sz="1400" dirty="0">
              <a:solidFill>
                <a:schemeClr val="tx2"/>
              </a:solidFill>
            </a:endParaRPr>
          </a:p>
          <a:p>
            <a:pPr marL="0"/>
            <a:endParaRPr lang="en-US" sz="1400" u="sng" dirty="0">
              <a:solidFill>
                <a:schemeClr val="tx2"/>
              </a:solidFill>
            </a:endParaRPr>
          </a:p>
          <a:p>
            <a:pPr marL="342900"/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Obrázek 1" descr="Obsah obrázku text, snímek obrazovky, Písmo, Elektricky modrá&#10;&#10;Obsah vygenerovaný umělou inteligencí může být nesprávný.">
            <a:extLst>
              <a:ext uri="{FF2B5EF4-FFF2-40B4-BE49-F238E27FC236}">
                <a16:creationId xmlns:a16="http://schemas.microsoft.com/office/drawing/2014/main" id="{5B89CD0C-B167-C905-8661-CB618D4CF26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" y="0"/>
            <a:ext cx="2436761" cy="733744"/>
          </a:xfrm>
          <a:prstGeom prst="rect">
            <a:avLst/>
          </a:prstGeom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6F8AC21-5F61-B911-F5B2-D313F68AF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587425"/>
              </p:ext>
            </p:extLst>
          </p:nvPr>
        </p:nvGraphicFramePr>
        <p:xfrm>
          <a:off x="6479458" y="733744"/>
          <a:ext cx="5371166" cy="5999485"/>
        </p:xfrm>
        <a:graphic>
          <a:graphicData uri="http://schemas.openxmlformats.org/drawingml/2006/table">
            <a:tbl>
              <a:tblPr firstRow="1" bandRow="1">
                <a:solidFill>
                  <a:srgbClr val="F2F2F2">
                    <a:alpha val="45098"/>
                  </a:srgbClr>
                </a:solidFill>
                <a:tableStyleId>{93296810-A885-4BE3-A3E7-6D5BEEA58F35}</a:tableStyleId>
              </a:tblPr>
              <a:tblGrid>
                <a:gridCol w="2655961">
                  <a:extLst>
                    <a:ext uri="{9D8B030D-6E8A-4147-A177-3AD203B41FA5}">
                      <a16:colId xmlns:a16="http://schemas.microsoft.com/office/drawing/2014/main" val="3657646787"/>
                    </a:ext>
                  </a:extLst>
                </a:gridCol>
                <a:gridCol w="2715205">
                  <a:extLst>
                    <a:ext uri="{9D8B030D-6E8A-4147-A177-3AD203B41FA5}">
                      <a16:colId xmlns:a16="http://schemas.microsoft.com/office/drawing/2014/main" val="2693468504"/>
                    </a:ext>
                  </a:extLst>
                </a:gridCol>
              </a:tblGrid>
              <a:tr h="9224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cap="none" spc="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UKAZATELE VÝSTUPU</a:t>
                      </a:r>
                    </a:p>
                    <a:p>
                      <a:endParaRPr lang="cs-CZ" sz="1600" b="1" cap="none" spc="0" dirty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101969" marR="101969" marT="71719" marB="1019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cap="none" spc="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UKAZATELE VÝSLEDKU</a:t>
                      </a:r>
                    </a:p>
                    <a:p>
                      <a:endParaRPr lang="cs-CZ" sz="1600" b="1" cap="none" spc="0" dirty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101969" marR="101969" marT="71719" marB="1019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988692"/>
                  </a:ext>
                </a:extLst>
              </a:tr>
              <a:tr h="13273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cap="none" spc="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organizací zapojených do přeshraniční spolupráce</a:t>
                      </a:r>
                    </a:p>
                  </a:txBody>
                  <a:tcPr marL="101969" marR="101969" marT="71719" marB="1019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cap="none" spc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organizací zapojených do přeshraniční spolupráce po dokončení projektu</a:t>
                      </a:r>
                    </a:p>
                  </a:txBody>
                  <a:tcPr marL="101969" marR="101969" marT="71719" marB="1019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223983"/>
                  </a:ext>
                </a:extLst>
              </a:tr>
              <a:tr h="13273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cap="none" spc="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společně vypracovaných strategií a akčních plánů</a:t>
                      </a:r>
                    </a:p>
                    <a:p>
                      <a:endParaRPr lang="cs-CZ" sz="1600" cap="none" spc="0" dirty="0">
                        <a:solidFill>
                          <a:srgbClr val="0070C0"/>
                        </a:solidFill>
                        <a:latin typeface="Neue Haas Grotesk Text Pro" panose="020B0504020202020204" pitchFamily="34" charset="-18"/>
                      </a:endParaRPr>
                    </a:p>
                  </a:txBody>
                  <a:tcPr marL="101969" marR="101969" marT="71719" marB="1019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cap="none" spc="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společných strategií a akčních plánů přijatých organizacemi</a:t>
                      </a:r>
                    </a:p>
                  </a:txBody>
                  <a:tcPr marL="101969" marR="101969" marT="71719" marB="1019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353276"/>
                  </a:ext>
                </a:extLst>
              </a:tr>
              <a:tr h="10949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cap="none" spc="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společně vypracovaných řešení</a:t>
                      </a:r>
                    </a:p>
                  </a:txBody>
                  <a:tcPr marL="101969" marR="101969" marT="71719" marB="1019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cap="none" spc="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řešení přijatých nebo rozvíjených organizacemi</a:t>
                      </a:r>
                    </a:p>
                  </a:txBody>
                  <a:tcPr marL="101969" marR="101969" marT="71719" marB="1019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663230"/>
                  </a:ext>
                </a:extLst>
              </a:tr>
              <a:tr h="13273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cap="none" spc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účastníků na společných přeshraničních akcích</a:t>
                      </a:r>
                    </a:p>
                  </a:txBody>
                  <a:tcPr marL="101969" marR="101969" marT="71719" marB="1019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cap="none" spc="0" dirty="0">
                          <a:solidFill>
                            <a:srgbClr val="0070C0"/>
                          </a:solidFill>
                          <a:latin typeface="Neue Haas Grotesk Text Pro" panose="020B0504020202020204" pitchFamily="34" charset="-18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počet účastníků na společných přeshraničních akcích po dokončení projektu</a:t>
                      </a:r>
                      <a:endParaRPr lang="cs-CZ" sz="1600" b="1" cap="none" spc="0" dirty="0">
                        <a:solidFill>
                          <a:srgbClr val="0070C0"/>
                        </a:solidFill>
                        <a:effectLst/>
                        <a:latin typeface="Neue Haas Grotesk Text Pro" panose="020B0504020202020204" pitchFamily="34" charset="-18"/>
                        <a:ea typeface="Times New Roman" panose="02020603050405020304" pitchFamily="18" charset="0"/>
                      </a:endParaRPr>
                    </a:p>
                  </a:txBody>
                  <a:tcPr marL="101969" marR="101969" marT="71719" marB="1019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485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68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Nadpis 1">
            <a:extLst>
              <a:ext uri="{FF2B5EF4-FFF2-40B4-BE49-F238E27FC236}">
                <a16:creationId xmlns:a16="http://schemas.microsoft.com/office/drawing/2014/main" id="{E30A44EE-4299-4AC2-A53B-A7B7891C4B5E}"/>
              </a:ext>
            </a:extLst>
          </p:cNvPr>
          <p:cNvSpPr txBox="1">
            <a:spLocks/>
          </p:cNvSpPr>
          <p:nvPr/>
        </p:nvSpPr>
        <p:spPr>
          <a:xfrm>
            <a:off x="78658" y="133095"/>
            <a:ext cx="12192889" cy="1449761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Priorita </a:t>
            </a:r>
            <a:r>
              <a:rPr lang="pl-PL" sz="32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Klima a životní prostředí</a:t>
            </a:r>
          </a:p>
          <a:p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EA7C17AB-8754-4405-B9D3-5666625EE358}"/>
              </a:ext>
            </a:extLst>
          </p:cNvPr>
          <p:cNvSpPr/>
          <p:nvPr/>
        </p:nvSpPr>
        <p:spPr>
          <a:xfrm>
            <a:off x="1088094" y="2252282"/>
            <a:ext cx="4322980" cy="14783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cs-CZ" sz="1400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 opatření 2.2a: </a:t>
            </a:r>
            <a:r>
              <a:rPr 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společná znalostní základna – monitoring a výměna dat za účelem zlepšení hospodaření s vodou</a:t>
            </a:r>
          </a:p>
          <a:p>
            <a:endParaRPr lang="cs-CZ" dirty="0"/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ECA06CEB-47AC-4D8E-9C3E-D5DBACF53211}"/>
              </a:ext>
            </a:extLst>
          </p:cNvPr>
          <p:cNvSpPr/>
          <p:nvPr/>
        </p:nvSpPr>
        <p:spPr>
          <a:xfrm>
            <a:off x="1088094" y="4280918"/>
            <a:ext cx="4322980" cy="14783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cs-CZ" sz="1400" b="1" spc="-5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 opatření 2.2b: </a:t>
            </a:r>
            <a:r>
              <a:rPr lang="cs-CZ" sz="16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společné pilotní akce a investice v oblasti ekologického vodního hospodářství</a:t>
            </a:r>
          </a:p>
          <a:p>
            <a:endParaRPr lang="cs-CZ" dirty="0"/>
          </a:p>
        </p:txBody>
      </p:sp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10E2FC82-52A7-45BB-8CDA-09FD5D043235}"/>
              </a:ext>
            </a:extLst>
          </p:cNvPr>
          <p:cNvSpPr/>
          <p:nvPr/>
        </p:nvSpPr>
        <p:spPr>
          <a:xfrm>
            <a:off x="6647880" y="2340110"/>
            <a:ext cx="5268815" cy="123627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spolupráce a výměna dat vedoucí k podpoře a zlepšení ochrany a managementu vodních zdrojů (např. podzemní voda, prameny a malé vodní toky, propojení vodního hospodářství a ochrany přírody, ...)</a:t>
            </a:r>
          </a:p>
          <a:p>
            <a:endParaRPr lang="cs-CZ" dirty="0"/>
          </a:p>
        </p:txBody>
      </p:sp>
      <p:sp>
        <p:nvSpPr>
          <p:cNvPr id="18" name="Obdélník: se zakulacenými rohy 17">
            <a:extLst>
              <a:ext uri="{FF2B5EF4-FFF2-40B4-BE49-F238E27FC236}">
                <a16:creationId xmlns:a16="http://schemas.microsoft.com/office/drawing/2014/main" id="{9671BD65-C0FC-45DC-BCDA-98D36C666077}"/>
              </a:ext>
            </a:extLst>
          </p:cNvPr>
          <p:cNvSpPr/>
          <p:nvPr/>
        </p:nvSpPr>
        <p:spPr>
          <a:xfrm>
            <a:off x="6647880" y="3973072"/>
            <a:ext cx="5354730" cy="206393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společná řešení pro správné hospodaření s vodními zdroji (zavlažování v zemědělství, zajištění zdrojů pitné vody, přirozené zadržování vody)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společný vývoj nástrojů pro identifikaci rizik a realizace  vodohospodářských opatření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obnova vodních útvarů (např. přírodních toků a břehů řek, obnova niv)</a:t>
            </a:r>
          </a:p>
          <a:p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20" name="Šipka: doprava 19">
            <a:extLst>
              <a:ext uri="{FF2B5EF4-FFF2-40B4-BE49-F238E27FC236}">
                <a16:creationId xmlns:a16="http://schemas.microsoft.com/office/drawing/2014/main" id="{952903C4-CEE1-4F46-92F5-BB38171A681B}"/>
              </a:ext>
            </a:extLst>
          </p:cNvPr>
          <p:cNvSpPr/>
          <p:nvPr/>
        </p:nvSpPr>
        <p:spPr>
          <a:xfrm>
            <a:off x="5557453" y="2749148"/>
            <a:ext cx="978408" cy="484632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: doprava 20">
            <a:extLst>
              <a:ext uri="{FF2B5EF4-FFF2-40B4-BE49-F238E27FC236}">
                <a16:creationId xmlns:a16="http://schemas.microsoft.com/office/drawing/2014/main" id="{CC5EC808-3D37-45A1-859D-99188E83F12A}"/>
              </a:ext>
            </a:extLst>
          </p:cNvPr>
          <p:cNvSpPr/>
          <p:nvPr/>
        </p:nvSpPr>
        <p:spPr>
          <a:xfrm>
            <a:off x="5540273" y="4748287"/>
            <a:ext cx="978408" cy="484632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: se zakulacenými rohy 22">
            <a:extLst>
              <a:ext uri="{FF2B5EF4-FFF2-40B4-BE49-F238E27FC236}">
                <a16:creationId xmlns:a16="http://schemas.microsoft.com/office/drawing/2014/main" id="{80F5E25C-0FD3-415D-9371-042DA54011EC}"/>
              </a:ext>
            </a:extLst>
          </p:cNvPr>
          <p:cNvSpPr/>
          <p:nvPr/>
        </p:nvSpPr>
        <p:spPr>
          <a:xfrm rot="16200000">
            <a:off x="-1293501" y="3570194"/>
            <a:ext cx="4016485" cy="453949"/>
          </a:xfrm>
          <a:prstGeom prst="roundRect">
            <a:avLst>
              <a:gd name="adj" fmla="val 10000"/>
            </a:avLst>
          </a:prstGeom>
          <a:ln>
            <a:solidFill>
              <a:schemeClr val="accent6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cs-CZ" sz="16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 2.2: Ochrana přírody a biodiverzity</a:t>
            </a:r>
          </a:p>
          <a:p>
            <a:endParaRPr lang="cs-CZ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395CCAF4-EDD9-40F5-B8EF-24E3F73DB8C7}"/>
              </a:ext>
            </a:extLst>
          </p:cNvPr>
          <p:cNvSpPr txBox="1"/>
          <p:nvPr/>
        </p:nvSpPr>
        <p:spPr>
          <a:xfrm>
            <a:off x="1088094" y="1788926"/>
            <a:ext cx="22220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Typy opatření: 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1296C8F6-C128-44C6-AB9A-09246F6F0EA1}"/>
              </a:ext>
            </a:extLst>
          </p:cNvPr>
          <p:cNvSpPr txBox="1"/>
          <p:nvPr/>
        </p:nvSpPr>
        <p:spPr>
          <a:xfrm>
            <a:off x="6652157" y="1901550"/>
            <a:ext cx="26301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spc="-5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Příklady možných aktivit: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26BDAF4-5537-1767-240E-E67209FF48D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94" y="0"/>
            <a:ext cx="2436761" cy="7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156471"/>
      </p:ext>
    </p:extLst>
  </p:cSld>
  <p:clrMapOvr>
    <a:masterClrMapping/>
  </p:clrMapOvr>
</p:sld>
</file>

<file path=ppt/theme/theme1.xml><?xml version="1.0" encoding="utf-8"?>
<a:theme xmlns:a="http://schemas.openxmlformats.org/drawingml/2006/main" name="1_Vlastní návr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lastní návr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12621</TotalTime>
  <Words>2871</Words>
  <Application>Microsoft Office PowerPoint</Application>
  <PresentationFormat>Širokoúhlá obrazovka</PresentationFormat>
  <Paragraphs>645</Paragraphs>
  <Slides>29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29</vt:i4>
      </vt:variant>
    </vt:vector>
  </HeadingPairs>
  <TitlesOfParts>
    <vt:vector size="42" baseType="lpstr">
      <vt:lpstr>Aptos</vt:lpstr>
      <vt:lpstr>Aptos Display</vt:lpstr>
      <vt:lpstr>Arial</vt:lpstr>
      <vt:lpstr>Calibri</vt:lpstr>
      <vt:lpstr>Calibri Light</vt:lpstr>
      <vt:lpstr>Neue Haas Grotesk Text Pro</vt:lpstr>
      <vt:lpstr>Segoe UI</vt:lpstr>
      <vt:lpstr>Symbol</vt:lpstr>
      <vt:lpstr>Tahoma</vt:lpstr>
      <vt:lpstr>Wingdings</vt:lpstr>
      <vt:lpstr>1_Vlastní návrh</vt:lpstr>
      <vt:lpstr>Vlastní návrh</vt:lpstr>
      <vt:lpstr>Motiv Office</vt:lpstr>
      <vt:lpstr>Prezentace aplikace PowerPoint</vt:lpstr>
      <vt:lpstr>Dotační území programu </vt:lpstr>
      <vt:lpstr>Kdo může   získat   podporu?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Základní dokumentace</vt:lpstr>
      <vt:lpstr>Podání projektu</vt:lpstr>
      <vt:lpstr>Kritéria spolupráce</vt:lpstr>
      <vt:lpstr>Termíny</vt:lpstr>
      <vt:lpstr>Implementační struktura</vt:lpstr>
      <vt:lpstr>Kontaktní osoby pro Jihočeský kraj</vt:lpstr>
      <vt:lpstr>Děkuji za pozornost!     </vt:lpstr>
    </vt:vector>
  </TitlesOfParts>
  <Company>KUJC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Pluchová Božena Linda</dc:creator>
  <cp:lastModifiedBy>Douchová Blanka</cp:lastModifiedBy>
  <cp:revision>272</cp:revision>
  <cp:lastPrinted>2025-03-07T10:55:11Z</cp:lastPrinted>
  <dcterms:created xsi:type="dcterms:W3CDTF">2017-03-16T08:03:41Z</dcterms:created>
  <dcterms:modified xsi:type="dcterms:W3CDTF">2025-03-07T13:13:53Z</dcterms:modified>
</cp:coreProperties>
</file>