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60" r:id="rId1"/>
    <p:sldMasterId id="2147483681" r:id="rId2"/>
    <p:sldMasterId id="2147483686" r:id="rId3"/>
  </p:sldMasterIdLst>
  <p:notesMasterIdLst>
    <p:notesMasterId r:id="rId19"/>
  </p:notesMasterIdLst>
  <p:handoutMasterIdLst>
    <p:handoutMasterId r:id="rId20"/>
  </p:handoutMasterIdLst>
  <p:sldIdLst>
    <p:sldId id="269" r:id="rId4"/>
    <p:sldId id="330" r:id="rId5"/>
    <p:sldId id="333" r:id="rId6"/>
    <p:sldId id="389" r:id="rId7"/>
    <p:sldId id="354" r:id="rId8"/>
    <p:sldId id="366" r:id="rId9"/>
    <p:sldId id="304" r:id="rId10"/>
    <p:sldId id="291" r:id="rId11"/>
    <p:sldId id="345" r:id="rId12"/>
    <p:sldId id="356" r:id="rId13"/>
    <p:sldId id="390" r:id="rId14"/>
    <p:sldId id="391" r:id="rId15"/>
    <p:sldId id="393" r:id="rId16"/>
    <p:sldId id="353" r:id="rId17"/>
    <p:sldId id="388" r:id="rId18"/>
  </p:sldIdLst>
  <p:sldSz cx="9144000" cy="6858000" type="screen4x3"/>
  <p:notesSz cx="6794500" cy="9931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DFA96D-7449-0051-C760-D08A0C62C440}" name="Katerina Vlaskova" initials="KV" userId="a1e7a171fc4d059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0F1"/>
    <a:srgbClr val="E06107"/>
    <a:srgbClr val="3C3D40"/>
    <a:srgbClr val="3B3D40"/>
    <a:srgbClr val="91989C"/>
    <a:srgbClr val="EE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86" autoAdjust="0"/>
    <p:restoredTop sz="88015" autoAdjust="0"/>
  </p:normalViewPr>
  <p:slideViewPr>
    <p:cSldViewPr>
      <p:cViewPr varScale="1">
        <p:scale>
          <a:sx n="65" d="100"/>
          <a:sy n="65" d="100"/>
        </p:scale>
        <p:origin x="1070" y="4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8/10/relationships/authors" Target="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16CA5CC-92ED-45DD-8060-FB18F474A871}" type="datetimeFigureOut">
              <a:rPr lang="cs-CZ"/>
              <a:pPr>
                <a:defRPr/>
              </a:pPr>
              <a:t>10.12.2024</a:t>
            </a:fld>
            <a:endParaRPr lang="cs-CZ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3D0F6CA-951A-4568-B4A3-129C973F835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45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8A62B38-A83C-4B19-98D8-E8DFDEAE3517}" type="datetimeFigureOut">
              <a:rPr lang="cs-CZ"/>
              <a:pPr>
                <a:defRPr/>
              </a:pPr>
              <a:t>10.12.2024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83AAC2C-AEA7-4CEE-A2E1-3CDBE26074C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033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3AAC2C-AEA7-4CEE-A2E1-3CDBE26074CE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689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01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4"/>
          <p:cNvSpPr/>
          <p:nvPr userDrawn="1"/>
        </p:nvSpPr>
        <p:spPr bwMode="auto">
          <a:xfrm>
            <a:off x="8064500" y="6308725"/>
            <a:ext cx="1079500" cy="549275"/>
          </a:xfrm>
          <a:prstGeom prst="rect">
            <a:avLst/>
          </a:prstGeom>
          <a:solidFill>
            <a:srgbClr val="EFF0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r">
              <a:defRPr/>
            </a:pPr>
            <a:endParaRPr lang="en-GB" sz="3000" b="1" dirty="0">
              <a:solidFill>
                <a:schemeClr val="bg1"/>
              </a:solidFill>
            </a:endParaRPr>
          </a:p>
        </p:txBody>
      </p:sp>
      <p:pic>
        <p:nvPicPr>
          <p:cNvPr id="5" name="Obrázek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5805488"/>
            <a:ext cx="9699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720" y="476672"/>
            <a:ext cx="8136903" cy="2520280"/>
          </a:xfrm>
        </p:spPr>
        <p:txBody>
          <a:bodyPr anchor="b"/>
          <a:lstStyle>
            <a:lvl1pPr algn="l">
              <a:defRPr sz="4800" b="1">
                <a:solidFill>
                  <a:srgbClr val="E06107"/>
                </a:solidFill>
              </a:defRPr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5720" y="3861050"/>
            <a:ext cx="8136903" cy="1728191"/>
          </a:xfrm>
        </p:spPr>
        <p:txBody>
          <a:bodyPr/>
          <a:lstStyle>
            <a:lvl1pPr marL="0" indent="0" algn="l">
              <a:buNone/>
              <a:defRPr sz="2800">
                <a:solidFill>
                  <a:srgbClr val="3C3D4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01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4"/>
          <p:cNvSpPr/>
          <p:nvPr userDrawn="1"/>
        </p:nvSpPr>
        <p:spPr bwMode="auto">
          <a:xfrm>
            <a:off x="8064500" y="6308725"/>
            <a:ext cx="1079500" cy="549275"/>
          </a:xfrm>
          <a:prstGeom prst="rect">
            <a:avLst/>
          </a:prstGeom>
          <a:solidFill>
            <a:srgbClr val="EFF0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r">
              <a:defRPr/>
            </a:pPr>
            <a:endParaRPr lang="en-GB" sz="3000" b="1" dirty="0">
              <a:solidFill>
                <a:schemeClr val="bg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720" y="476672"/>
            <a:ext cx="8136903" cy="2520280"/>
          </a:xfrm>
        </p:spPr>
        <p:txBody>
          <a:bodyPr anchor="b"/>
          <a:lstStyle>
            <a:lvl1pPr algn="l">
              <a:defRPr sz="4800" b="1">
                <a:solidFill>
                  <a:srgbClr val="E06107"/>
                </a:solidFill>
              </a:defRPr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5720" y="3861050"/>
            <a:ext cx="8136903" cy="1728191"/>
          </a:xfrm>
        </p:spPr>
        <p:txBody>
          <a:bodyPr/>
          <a:lstStyle>
            <a:lvl1pPr marL="0" indent="0" algn="l">
              <a:buNone/>
              <a:defRPr sz="2800">
                <a:solidFill>
                  <a:srgbClr val="3C3D4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0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4"/>
          <p:cNvSpPr/>
          <p:nvPr userDrawn="1"/>
        </p:nvSpPr>
        <p:spPr bwMode="auto">
          <a:xfrm>
            <a:off x="8064500" y="6308725"/>
            <a:ext cx="1079500" cy="549275"/>
          </a:xfrm>
          <a:prstGeom prst="rect">
            <a:avLst/>
          </a:prstGeom>
          <a:solidFill>
            <a:srgbClr val="3B3D4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r">
              <a:defRPr/>
            </a:pPr>
            <a:endParaRPr lang="en-GB" sz="3000" b="1" dirty="0">
              <a:solidFill>
                <a:schemeClr val="bg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720" y="476672"/>
            <a:ext cx="8136903" cy="2520280"/>
          </a:xfrm>
        </p:spPr>
        <p:txBody>
          <a:bodyPr anchor="b"/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5720" y="3861050"/>
            <a:ext cx="8136903" cy="1728191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368" y="4406901"/>
            <a:ext cx="11377264" cy="1345932"/>
          </a:xfrm>
        </p:spPr>
        <p:txBody>
          <a:bodyPr/>
          <a:lstStyle>
            <a:lvl1pPr algn="l">
              <a:defRPr sz="4000" b="1" cap="none" baseline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07368" y="2906714"/>
            <a:ext cx="11377264" cy="148240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/>
            </a:lvl2pPr>
            <a:lvl3pPr marL="1304925" marR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o"/>
              <a:tabLst/>
              <a:defRPr/>
            </a:lvl3pPr>
            <a:lvl4pPr marL="1693863" marR="0" indent="-387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4pPr>
            <a:lvl5pPr marL="2093913" marR="0" indent="-398463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5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79375" y="1619250"/>
            <a:ext cx="5374991" cy="4762078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 sz="2400"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 sz="2000">
                <a:solidFill>
                  <a:srgbClr val="91989C"/>
                </a:solidFill>
              </a:defRPr>
            </a:lvl2pPr>
            <a:lvl3pPr marL="1304925" indent="-395288">
              <a:buClr>
                <a:srgbClr val="91989C"/>
              </a:buClr>
              <a:buFont typeface="Arial" panose="020B0604020202020204" pitchFamily="34" charset="0"/>
              <a:buChar char="•"/>
              <a:defRPr sz="1800">
                <a:solidFill>
                  <a:srgbClr val="91989C"/>
                </a:solidFill>
              </a:defRPr>
            </a:lvl3pPr>
            <a:lvl4pPr marL="1693863" indent="-3873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4pPr>
            <a:lvl5pPr marL="1981200" indent="-2857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84032" y="1619250"/>
            <a:ext cx="5400598" cy="4762078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 sz="2400"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 sz="2000">
                <a:solidFill>
                  <a:srgbClr val="91989C"/>
                </a:solidFill>
              </a:defRPr>
            </a:lvl2pPr>
            <a:lvl3pPr marL="1195387" indent="-285750">
              <a:buClr>
                <a:srgbClr val="91989C"/>
              </a:buClr>
              <a:buFont typeface="Arial" panose="020B0604020202020204" pitchFamily="34" charset="0"/>
              <a:buChar char="•"/>
              <a:defRPr sz="1800">
                <a:solidFill>
                  <a:srgbClr val="91989C"/>
                </a:solidFill>
              </a:defRPr>
            </a:lvl3pPr>
            <a:lvl4pPr marL="1693863" indent="-3873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4pPr>
            <a:lvl5pPr marL="2093913" indent="-398463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v mas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944" y="1700808"/>
            <a:ext cx="6192687" cy="4680520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/>
            </a:lvl2pPr>
            <a:lvl3pPr marL="1304925" marR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o"/>
              <a:tabLst/>
              <a:defRPr/>
            </a:lvl3pPr>
            <a:lvl4pPr marL="1693863" marR="0" indent="-387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4pPr>
            <a:lvl5pPr marL="2093913" marR="0" indent="-398463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5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  <p:sp>
        <p:nvSpPr>
          <p:cNvPr id="5" name="Zástupný symbol obrázku 4"/>
          <p:cNvSpPr>
            <a:spLocks noGrp="1"/>
          </p:cNvSpPr>
          <p:nvPr>
            <p:ph type="pic" sz="quarter" idx="10"/>
          </p:nvPr>
        </p:nvSpPr>
        <p:spPr>
          <a:xfrm>
            <a:off x="551864" y="1881068"/>
            <a:ext cx="4320000" cy="4320000"/>
          </a:xfrm>
          <a:prstGeom prst="ellipse">
            <a:avLst/>
          </a:prstGeom>
          <a:ln w="177800">
            <a:solidFill>
              <a:srgbClr val="3C3D40"/>
            </a:solidFill>
          </a:ln>
        </p:spPr>
        <p:txBody>
          <a:bodyPr wrap="none" anchor="ctr" anchorCtr="1"/>
          <a:lstStyle>
            <a:lvl1pPr marL="0" marR="0" indent="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Tx/>
              <a:buNone/>
              <a:tabLst>
                <a:tab pos="360000" algn="l"/>
                <a:tab pos="720000" algn="l"/>
              </a:tabLst>
              <a:defRPr lang="cs-CZ" sz="2000" noProof="0" dirty="0">
                <a:solidFill>
                  <a:srgbClr val="E06107"/>
                </a:solidFill>
              </a:defRPr>
            </a:lvl1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213" y="764704"/>
            <a:ext cx="3768419" cy="38164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79374" y="764704"/>
            <a:ext cx="7248808" cy="5616624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rgbClr val="E06107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016213" y="4647258"/>
            <a:ext cx="3768419" cy="1734070"/>
          </a:xfrm>
        </p:spPr>
        <p:txBody>
          <a:bodyPr/>
          <a:lstStyle>
            <a:lvl1pPr marL="0" indent="0">
              <a:buNone/>
              <a:defRPr sz="1400">
                <a:solidFill>
                  <a:srgbClr val="3C3D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13688-F345-468B-AA59-E2F9A1C8ECBC}" type="datetimeFigureOut">
              <a:rPr lang="cs-CZ"/>
              <a:pPr>
                <a:defRPr/>
              </a:pPr>
              <a:t>10.12.2024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0FBF1-926D-47C1-959F-C7580A55F47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0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4"/>
          <p:cNvSpPr/>
          <p:nvPr userDrawn="1"/>
        </p:nvSpPr>
        <p:spPr bwMode="auto">
          <a:xfrm>
            <a:off x="8064500" y="6308725"/>
            <a:ext cx="1079500" cy="549275"/>
          </a:xfrm>
          <a:prstGeom prst="rect">
            <a:avLst/>
          </a:prstGeom>
          <a:solidFill>
            <a:srgbClr val="3B3D4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r">
              <a:defRPr/>
            </a:pPr>
            <a:endParaRPr lang="en-GB" sz="3000" b="1" dirty="0">
              <a:solidFill>
                <a:srgbClr val="3B3D40"/>
              </a:solidFill>
            </a:endParaRPr>
          </a:p>
        </p:txBody>
      </p:sp>
      <p:pic>
        <p:nvPicPr>
          <p:cNvPr id="5" name="Obrázek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675" y="5805488"/>
            <a:ext cx="9715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720" y="476672"/>
            <a:ext cx="8136903" cy="2520280"/>
          </a:xfrm>
        </p:spPr>
        <p:txBody>
          <a:bodyPr anchor="b"/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5720" y="3861050"/>
            <a:ext cx="8136903" cy="1728191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3A945-0C87-48F2-B21E-A8F67776D015}" type="datetimeFigureOut">
              <a:rPr lang="cs-CZ"/>
              <a:pPr>
                <a:defRPr/>
              </a:pPr>
              <a:t>10.12.2024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F75DC-991C-4656-AFA8-4B2F51196FC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B6257-A4DE-4A3E-8646-384932CA7534}" type="datetimeFigureOut">
              <a:rPr lang="cs-CZ"/>
              <a:pPr>
                <a:defRPr/>
              </a:pPr>
              <a:t>10.12.2024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9D75F-C2E6-4E2D-8B27-BD469E13D43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70265-CD39-4CDC-BA3E-DB58AFBCE4EE}" type="datetimeFigureOut">
              <a:rPr lang="cs-CZ"/>
              <a:pPr>
                <a:defRPr/>
              </a:pPr>
              <a:t>10.12.2024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3F1C-D886-4880-BE69-814FD1D144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46DA3-0C7F-4E87-A2C3-045E6216DA2C}" type="datetimeFigureOut">
              <a:rPr lang="cs-CZ"/>
              <a:pPr>
                <a:defRPr/>
              </a:pPr>
              <a:t>10.12.2024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8569F-249D-4E0E-B263-9B6227614CE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DEF85-50F4-444F-84AD-97AC191F2502}" type="datetimeFigureOut">
              <a:rPr lang="cs-CZ"/>
              <a:pPr>
                <a:defRPr/>
              </a:pPr>
              <a:t>10.12.2024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DB4CE-D65E-4E75-8A42-AA452BD93DB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1EC0B-0554-464E-B109-14083DE0B3E3}" type="datetimeFigureOut">
              <a:rPr lang="cs-CZ"/>
              <a:pPr>
                <a:defRPr/>
              </a:pPr>
              <a:t>10.12.2024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04DA0-412E-4550-941C-C0FE353D6CD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79661-2CCC-451E-880A-F3DD67519952}" type="datetimeFigureOut">
              <a:rPr lang="cs-CZ"/>
              <a:pPr>
                <a:defRPr/>
              </a:pPr>
              <a:t>10.12.2024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44EDB-37F4-4829-8ACE-DFC987AD227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E3F3B-FB34-46F8-B679-396C2454E025}" type="datetimeFigureOut">
              <a:rPr lang="cs-CZ"/>
              <a:pPr>
                <a:defRPr/>
              </a:pPr>
              <a:t>10.12.2024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37511-E535-429D-B1D8-6FE2942D877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48274-D8BF-47D1-8C61-626206B4D6DE}" type="datetimeFigureOut">
              <a:rPr lang="cs-CZ"/>
              <a:pPr>
                <a:defRPr/>
              </a:pPr>
              <a:t>10.12.2024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795A9-EDA0-467D-9224-7CBDD123307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5BB5C-11FA-4889-8CF4-0C6ED44F63EB}" type="datetimeFigureOut">
              <a:rPr lang="cs-CZ"/>
              <a:pPr>
                <a:defRPr/>
              </a:pPr>
              <a:t>10.12.2024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5B1C7-2BAE-4C3A-AB9A-12559C5D4D6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368" y="4406901"/>
            <a:ext cx="11377264" cy="1345932"/>
          </a:xfrm>
        </p:spPr>
        <p:txBody>
          <a:bodyPr/>
          <a:lstStyle>
            <a:lvl1pPr algn="l">
              <a:defRPr sz="4000" b="1" cap="none" baseline="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07368" y="2906714"/>
            <a:ext cx="11377264" cy="148240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/>
            </a:lvl2pPr>
            <a:lvl3pPr marL="1304925" marR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o"/>
              <a:tabLst/>
              <a:defRPr/>
            </a:lvl3pPr>
            <a:lvl4pPr marL="1693863" marR="0" indent="-387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4pPr>
            <a:lvl5pPr marL="2093913" marR="0" indent="-398463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5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79375" y="1619250"/>
            <a:ext cx="5374991" cy="4762078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 sz="2400"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 sz="2000">
                <a:solidFill>
                  <a:srgbClr val="91989C"/>
                </a:solidFill>
              </a:defRPr>
            </a:lvl2pPr>
            <a:lvl3pPr marL="1304925" indent="-395288">
              <a:buClr>
                <a:srgbClr val="91989C"/>
              </a:buClr>
              <a:buFont typeface="Arial" panose="020B0604020202020204" pitchFamily="34" charset="0"/>
              <a:buChar char="•"/>
              <a:defRPr sz="1800">
                <a:solidFill>
                  <a:srgbClr val="91989C"/>
                </a:solidFill>
              </a:defRPr>
            </a:lvl3pPr>
            <a:lvl4pPr marL="1693863" indent="-3873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4pPr>
            <a:lvl5pPr marL="1981200" indent="-2857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84032" y="1619250"/>
            <a:ext cx="5400598" cy="4762078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 sz="2400"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 sz="2000">
                <a:solidFill>
                  <a:srgbClr val="91989C"/>
                </a:solidFill>
              </a:defRPr>
            </a:lvl2pPr>
            <a:lvl3pPr marL="1195387" indent="-285750">
              <a:buClr>
                <a:srgbClr val="91989C"/>
              </a:buClr>
              <a:buFont typeface="Arial" panose="020B0604020202020204" pitchFamily="34" charset="0"/>
              <a:buChar char="•"/>
              <a:defRPr sz="1800">
                <a:solidFill>
                  <a:srgbClr val="91989C"/>
                </a:solidFill>
              </a:defRPr>
            </a:lvl3pPr>
            <a:lvl4pPr marL="1693863" indent="-3873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4pPr>
            <a:lvl5pPr marL="2093913" indent="-398463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v mas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944" y="1700808"/>
            <a:ext cx="6192687" cy="4680520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/>
            </a:lvl2pPr>
            <a:lvl3pPr marL="1304925" marR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o"/>
              <a:tabLst/>
              <a:defRPr/>
            </a:lvl3pPr>
            <a:lvl4pPr marL="1693863" marR="0" indent="-387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4pPr>
            <a:lvl5pPr marL="2093913" marR="0" indent="-398463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5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  <p:sp>
        <p:nvSpPr>
          <p:cNvPr id="5" name="Zástupný symbol obrázku 4"/>
          <p:cNvSpPr>
            <a:spLocks noGrp="1"/>
          </p:cNvSpPr>
          <p:nvPr>
            <p:ph type="pic" sz="quarter" idx="10"/>
          </p:nvPr>
        </p:nvSpPr>
        <p:spPr>
          <a:xfrm>
            <a:off x="551864" y="1881068"/>
            <a:ext cx="4320000" cy="4320000"/>
          </a:xfrm>
          <a:prstGeom prst="ellipse">
            <a:avLst/>
          </a:prstGeom>
          <a:ln w="177800">
            <a:solidFill>
              <a:srgbClr val="3C3D40"/>
            </a:solidFill>
          </a:ln>
        </p:spPr>
        <p:txBody>
          <a:bodyPr wrap="none" anchor="ctr" anchorCtr="1"/>
          <a:lstStyle>
            <a:lvl1pPr marL="0" marR="0" indent="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Tx/>
              <a:buNone/>
              <a:tabLst>
                <a:tab pos="360000" algn="l"/>
                <a:tab pos="720000" algn="l"/>
              </a:tabLst>
              <a:defRPr lang="cs-CZ" sz="2000" noProof="0" dirty="0">
                <a:solidFill>
                  <a:srgbClr val="E06107"/>
                </a:solidFill>
              </a:defRPr>
            </a:lvl1pPr>
          </a:lstStyle>
          <a:p>
            <a:pPr lvl="0"/>
            <a:r>
              <a:rPr lang="cs-CZ" noProof="0" dirty="0"/>
              <a:t>Klepnutím na ikonu přidáte obrázek.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213" y="764704"/>
            <a:ext cx="3768419" cy="38164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79374" y="764704"/>
            <a:ext cx="7248808" cy="5616624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rgbClr val="E06107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016213" y="4647258"/>
            <a:ext cx="3768419" cy="1734070"/>
          </a:xfrm>
        </p:spPr>
        <p:txBody>
          <a:bodyPr/>
          <a:lstStyle>
            <a:lvl1pPr marL="0" indent="0">
              <a:buNone/>
              <a:defRPr sz="1400">
                <a:solidFill>
                  <a:srgbClr val="3C3D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5.emf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765175"/>
            <a:ext cx="84788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00213"/>
            <a:ext cx="8478838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8189913" y="6381750"/>
            <a:ext cx="6477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>
              <a:spcBef>
                <a:spcPct val="50000"/>
              </a:spcBef>
              <a:defRPr/>
            </a:pPr>
            <a:fld id="{DFA4C246-0930-4980-B7DA-3BDCA5C40438}" type="slidenum">
              <a:rPr lang="cs-CZ" sz="1200" b="1">
                <a:solidFill>
                  <a:srgbClr val="E06107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cs-CZ" sz="900" b="1" dirty="0">
              <a:solidFill>
                <a:srgbClr val="E0610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defTabSz="358775" rtl="0" eaLnBrk="0" fontAlgn="base" hangingPunct="0">
        <a:spcBef>
          <a:spcPct val="20000"/>
        </a:spcBef>
        <a:spcAft>
          <a:spcPct val="0"/>
        </a:spcAft>
        <a:buClr>
          <a:srgbClr val="3C3D40"/>
        </a:buClr>
        <a:buFont typeface="Arial" charset="0"/>
        <a:buChar char="•"/>
        <a:tabLst>
          <a:tab pos="358775" algn="l"/>
          <a:tab pos="719138" algn="l"/>
        </a:tabLst>
        <a:defRPr sz="2400">
          <a:solidFill>
            <a:srgbClr val="3C3D40"/>
          </a:solidFill>
          <a:latin typeface="+mn-lt"/>
          <a:ea typeface="+mn-ea"/>
          <a:cs typeface="+mn-cs"/>
        </a:defRPr>
      </a:lvl1pPr>
      <a:lvl2pPr marL="812800" indent="-342900" algn="l" defTabSz="719138" rtl="0" eaLnBrk="0" fontAlgn="base" hangingPunct="0">
        <a:spcBef>
          <a:spcPct val="20000"/>
        </a:spcBef>
        <a:spcAft>
          <a:spcPct val="0"/>
        </a:spcAft>
        <a:buClr>
          <a:srgbClr val="E06107"/>
        </a:buClr>
        <a:buFont typeface="Calibri" pitchFamily="34" charset="0"/>
        <a:buChar char="→"/>
        <a:tabLst>
          <a:tab pos="358775" algn="l"/>
          <a:tab pos="719138" algn="l"/>
        </a:tabLst>
        <a:defRPr sz="2000">
          <a:solidFill>
            <a:srgbClr val="3C3D40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DF6D27"/>
        </a:buClr>
        <a:buChar char="o"/>
        <a:defRPr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DF6D27"/>
        </a:buClr>
        <a:buChar char="•"/>
        <a:defRPr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DF6D27"/>
        </a:buClr>
        <a:buChar char="•"/>
        <a:defRPr sz="14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765175"/>
            <a:ext cx="84788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00213"/>
            <a:ext cx="8478838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8189913" y="6381750"/>
            <a:ext cx="6477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>
              <a:spcBef>
                <a:spcPct val="50000"/>
              </a:spcBef>
              <a:defRPr/>
            </a:pPr>
            <a:fld id="{403DC312-B4AA-4588-84B0-78924DD437AD}" type="slidenum">
              <a:rPr lang="cs-CZ" sz="1200" b="1">
                <a:solidFill>
                  <a:srgbClr val="E06107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cs-CZ" sz="900" b="1" dirty="0">
              <a:solidFill>
                <a:srgbClr val="E0610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defTabSz="358775" rtl="0" eaLnBrk="0" fontAlgn="base" hangingPunct="0">
        <a:spcBef>
          <a:spcPct val="20000"/>
        </a:spcBef>
        <a:spcAft>
          <a:spcPct val="0"/>
        </a:spcAft>
        <a:buClr>
          <a:srgbClr val="3C3D40"/>
        </a:buClr>
        <a:buFont typeface="Arial" charset="0"/>
        <a:buChar char="•"/>
        <a:tabLst>
          <a:tab pos="358775" algn="l"/>
          <a:tab pos="719138" algn="l"/>
        </a:tabLst>
        <a:defRPr sz="2400">
          <a:solidFill>
            <a:srgbClr val="3C3D40"/>
          </a:solidFill>
          <a:latin typeface="+mn-lt"/>
          <a:ea typeface="+mn-ea"/>
          <a:cs typeface="+mn-cs"/>
        </a:defRPr>
      </a:lvl1pPr>
      <a:lvl2pPr marL="812800" indent="-342900" algn="l" defTabSz="719138" rtl="0" eaLnBrk="0" fontAlgn="base" hangingPunct="0">
        <a:spcBef>
          <a:spcPct val="20000"/>
        </a:spcBef>
        <a:spcAft>
          <a:spcPct val="0"/>
        </a:spcAft>
        <a:buClr>
          <a:srgbClr val="E06107"/>
        </a:buClr>
        <a:buFont typeface="Calibri" pitchFamily="34" charset="0"/>
        <a:buChar char="→"/>
        <a:tabLst>
          <a:tab pos="358775" algn="l"/>
          <a:tab pos="719138" algn="l"/>
        </a:tabLst>
        <a:defRPr sz="2000">
          <a:solidFill>
            <a:srgbClr val="3C3D40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DF6D27"/>
        </a:buClr>
        <a:buChar char="o"/>
        <a:defRPr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DF6D27"/>
        </a:buClr>
        <a:buChar char="•"/>
        <a:defRPr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DF6D27"/>
        </a:buClr>
        <a:buChar char="•"/>
        <a:defRPr sz="14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BA9F9B5B-9992-4CB3-A3C3-AE8A1A238BDF}" type="datetimeFigureOut">
              <a:rPr lang="cs-CZ"/>
              <a:pPr>
                <a:defRPr/>
              </a:pPr>
              <a:t>10.12.2024</a:t>
            </a:fld>
            <a:endParaRPr lang="cs-CZ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609D1D8-54C6-426D-8B82-446348CCC67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lvanortica.com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3.jpeg"/><Relationship Id="rId5" Type="http://schemas.openxmlformats.org/officeDocument/2006/relationships/hyperlink" Target="mailto:vladimira.michalkova@silvanortica.com" TargetMode="External"/><Relationship Id="rId4" Type="http://schemas.openxmlformats.org/officeDocument/2006/relationships/hyperlink" Target="mailto:katerina.vlaskova@silvanortica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ctrTitle" idx="4294967295"/>
          </p:nvPr>
        </p:nvSpPr>
        <p:spPr>
          <a:xfrm>
            <a:off x="453231" y="1479318"/>
            <a:ext cx="8237537" cy="1662113"/>
          </a:xfrm>
          <a:solidFill>
            <a:schemeClr val="accent6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/>
          <a:lstStyle/>
          <a:p>
            <a:pPr eaLnBrk="1" hangingPunct="1"/>
            <a:r>
              <a:rPr lang="cs-CZ" sz="2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FOND MALÝCH PROJEKTŮ </a:t>
            </a:r>
            <a:br>
              <a:rPr lang="cs-CZ" sz="2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cs-CZ" sz="2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INTERREG</a:t>
            </a:r>
            <a:br>
              <a:rPr lang="cs-CZ" sz="2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Rakousko – Česko 2021-2027</a:t>
            </a:r>
            <a:endParaRPr lang="en-GB" sz="28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5842" name="Podnadpis 2"/>
          <p:cNvSpPr>
            <a:spLocks noGrp="1"/>
          </p:cNvSpPr>
          <p:nvPr>
            <p:ph type="subTitle" idx="4294967295"/>
          </p:nvPr>
        </p:nvSpPr>
        <p:spPr>
          <a:xfrm>
            <a:off x="784225" y="2924944"/>
            <a:ext cx="7643813" cy="2940856"/>
          </a:xfrm>
        </p:spPr>
        <p:txBody>
          <a:bodyPr lIns="0" tIns="0" rIns="0" bIns="0"/>
          <a:lstStyle/>
          <a:p>
            <a:pPr marL="0" indent="0" algn="ctr" eaLnBrk="1" hangingPunct="1">
              <a:buFontTx/>
              <a:buNone/>
            </a:pPr>
            <a:endParaRPr lang="cs-CZ" b="1" dirty="0">
              <a:solidFill>
                <a:schemeClr val="accent6"/>
              </a:solidFill>
            </a:endParaRPr>
          </a:p>
          <a:p>
            <a:pPr marL="0" indent="0" algn="ctr" eaLnBrk="1" hangingPunct="1">
              <a:buNone/>
            </a:pPr>
            <a:r>
              <a:rPr lang="cs-CZ" sz="1600" b="1" i="0" dirty="0">
                <a:solidFill>
                  <a:srgbClr val="174D9A"/>
                </a:solidFill>
                <a:effectLst/>
                <a:latin typeface="Arial" panose="020B0604020202020204" pitchFamily="34" charset="0"/>
              </a:rPr>
              <a:t>BURZA partnerů</a:t>
            </a:r>
          </a:p>
          <a:p>
            <a:pPr marL="0" indent="0" algn="ctr" eaLnBrk="1" hangingPunct="1">
              <a:buFontTx/>
              <a:buNone/>
            </a:pPr>
            <a:endParaRPr lang="cs-CZ" sz="1050" i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cs-CZ" sz="1800" i="1" dirty="0">
                <a:solidFill>
                  <a:schemeClr val="bg1">
                    <a:lumMod val="65000"/>
                  </a:schemeClr>
                </a:solidFill>
              </a:rPr>
              <a:t>9. 12. 2024 </a:t>
            </a:r>
            <a:r>
              <a:rPr lang="cs-CZ" sz="1800" i="1" dirty="0" err="1">
                <a:solidFill>
                  <a:schemeClr val="bg1">
                    <a:lumMod val="65000"/>
                  </a:schemeClr>
                </a:solidFill>
              </a:rPr>
              <a:t>Weitra</a:t>
            </a:r>
            <a:br>
              <a:rPr lang="cs-CZ" sz="2800" i="1" dirty="0">
                <a:solidFill>
                  <a:schemeClr val="bg1">
                    <a:lumMod val="65000"/>
                  </a:schemeClr>
                </a:solidFill>
              </a:rPr>
            </a:br>
            <a:endParaRPr lang="cs-CZ" sz="2800" i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cs-CZ" sz="2000" i="1" dirty="0">
                <a:solidFill>
                  <a:schemeClr val="accent6"/>
                </a:solidFill>
              </a:rPr>
              <a:t>Sdružení Jihočeská Silva Nortica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114675" y="2492375"/>
            <a:ext cx="3743325" cy="3667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0" y="-182563"/>
            <a:ext cx="16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0" y="-182563"/>
            <a:ext cx="16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0" y="-182563"/>
            <a:ext cx="16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-182563"/>
            <a:ext cx="16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DCEDBF5-5749-0432-1638-E89D80B688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172"/>
            <a:ext cx="4640992" cy="139829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1B9545DD-2733-8BD5-2723-020077F421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351" y="5865800"/>
            <a:ext cx="4809297" cy="61494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700808"/>
            <a:ext cx="8229600" cy="4824536"/>
          </a:xfrm>
        </p:spPr>
        <p:txBody>
          <a:bodyPr lIns="0" tIns="0" rIns="0" bIns="0"/>
          <a:lstStyle/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Všechny aktivity projektu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musí být </a:t>
            </a:r>
            <a:r>
              <a:rPr lang="cs-CZ" sz="1800" b="1" dirty="0">
                <a:ea typeface="Calibri" panose="020F0502020204030204" pitchFamily="34" charset="0"/>
                <a:cs typeface="Calibri" panose="020F0502020204030204" pitchFamily="34" charset="0"/>
              </a:rPr>
              <a:t>rozčleněny na </a:t>
            </a:r>
            <a:r>
              <a:rPr lang="cs-CZ" sz="1800" b="1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MILNÍKY : M1, M2…</a:t>
            </a:r>
          </a:p>
          <a:p>
            <a:pPr marL="0" indent="0">
              <a:lnSpc>
                <a:spcPct val="150000"/>
              </a:lnSpc>
              <a:buSzPts val="1000"/>
              <a:buNone/>
            </a:pPr>
            <a:endParaRPr lang="cs-CZ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Milník musí být naplánován tak, aby byl obsahově ucelený a měl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jasně definované a kvantifikované výstupy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které bez splnění dalších milníků naplňují cíle malého projektu. </a:t>
            </a:r>
          </a:p>
          <a:p>
            <a:pPr marL="0" indent="0">
              <a:lnSpc>
                <a:spcPct val="150000"/>
              </a:lnSpc>
              <a:buSzPts val="1000"/>
              <a:buNone/>
            </a:pP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 realizaci projektu dojde na základě předložených podkladů ke kontrole splnění milníků. Jsou-li splněny a doloženy, dojde k uznání částky, která byla k milníku přiřazena.</a:t>
            </a:r>
            <a:b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 algn="just">
              <a:lnSpc>
                <a:spcPct val="120000"/>
              </a:lnSpc>
              <a:buSzPts val="1000"/>
              <a:buNone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ffectLst/>
              <a:highlight>
                <a:srgbClr val="00FFFF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3629A64-CF9C-7D39-5DDE-2DAA4115DA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3626FA11-6ED8-8C9A-0DAF-7D9371B846A1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MILNÍK</a:t>
            </a:r>
            <a:r>
              <a:rPr lang="cs-CZ" sz="18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Y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4959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A9A8C-74A5-243A-E4D4-A5C98AF3E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>
            <a:extLst>
              <a:ext uri="{FF2B5EF4-FFF2-40B4-BE49-F238E27FC236}">
                <a16:creationId xmlns:a16="http://schemas.microsoft.com/office/drawing/2014/main" id="{6EDC7EDF-0A40-A2CE-996C-AE7E801B301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313" y="1124744"/>
            <a:ext cx="8229600" cy="5400600"/>
          </a:xfrm>
        </p:spPr>
        <p:txBody>
          <a:bodyPr lIns="0" tIns="0" rIns="0" bIns="0"/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Do rozpočtu podrobně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popište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jednotlivé nákladové položky a rozdělte je do milníků.</a:t>
            </a:r>
            <a:endParaRPr lang="cs-CZ" sz="1800" b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Ke každé položce v rozpočtu (příloha B5) m</a:t>
            </a:r>
            <a:r>
              <a:rPr lang="cs-CZ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usí být doložena její </a:t>
            </a:r>
            <a:r>
              <a:rPr lang="cs-CZ" sz="1800" kern="1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cenová přiměřenost </a:t>
            </a:r>
            <a:r>
              <a:rPr lang="cs-CZ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(běžná tržní cena)</a:t>
            </a:r>
            <a:r>
              <a:rPr lang="cs-CZ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Položky do 1 000 € - od 1 dodavatele.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Položky 1 000 € a více - od 3 dodavatelů.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400" i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Kurz CZK/EUR bude použit podle měsíčního kurzu InforEuro, který je platný ke dni předložení žádosti o dotaci (prolink na webu Správce / příloze B5).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Částky v rozpočtu pro shodnou poptávanou službu se v rámci projektu sčítají (např. tlumočení s technikou na více akcích) a mají tak vliv na hranici cenových nabídek. 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50" dirty="0">
                <a:effectLst/>
                <a:ea typeface="SimSun" panose="02010600030101010101" pitchFamily="2" charset="-122"/>
                <a:cs typeface="Arial" panose="020B0604020202020204" pitchFamily="34" charset="0"/>
              </a:rPr>
              <a:t>Specifikace služby uvedená v nabídce / průzkumu trhu musí odpovídat popisu nákladové položky v rozpočtu.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Při oslovení více dodavatelů musí být poptávka včetně podrobné specifikace jednotná - cenové nabídky musí být porovnatelné.</a:t>
            </a:r>
          </a:p>
          <a:p>
            <a:pPr marL="0" indent="0">
              <a:lnSpc>
                <a:spcPct val="150000"/>
              </a:lnSpc>
              <a:buSzPts val="1000"/>
              <a:buNone/>
            </a:pPr>
            <a:b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 algn="just">
              <a:lnSpc>
                <a:spcPct val="120000"/>
              </a:lnSpc>
              <a:buSzPts val="1000"/>
              <a:buNone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ffectLst/>
              <a:highlight>
                <a:srgbClr val="00FFFF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3C563A7-B4B5-BE6B-B2D9-B762CC3BDB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1A5D5C35-2302-7508-ABB9-F4B715EB281F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0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</a:p>
          <a:p>
            <a:pPr eaLnBrk="1" hangingPunct="1"/>
            <a:r>
              <a:rPr lang="cs-CZ" sz="20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Doložení cen nákladových položek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9378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BB4CC0-1FCD-1165-9799-6198043D13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>
            <a:extLst>
              <a:ext uri="{FF2B5EF4-FFF2-40B4-BE49-F238E27FC236}">
                <a16:creationId xmlns:a16="http://schemas.microsoft.com/office/drawing/2014/main" id="{515A86E2-4957-5008-E967-0D687EC4A3B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51520" y="1340768"/>
            <a:ext cx="8568952" cy="5184576"/>
          </a:xfrm>
        </p:spPr>
        <p:txBody>
          <a:bodyPr lIns="0" tIns="0" rIns="0" bIns="0"/>
          <a:lstStyle/>
          <a:p>
            <a:pPr marL="0" indent="0">
              <a:lnSpc>
                <a:spcPct val="150000"/>
              </a:lnSpc>
              <a:buSzPts val="1000"/>
              <a:buNone/>
            </a:pP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Doložení běžné tržní ceny: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18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ormou průzkumu trhu </a:t>
            </a: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(např. rešerší na internetu) – musí obsahovat: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identifikaci dodavatele (např. web. adresa); 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detailní popis služby (technickou specifikaci parametrů a jednotkové ceny).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18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ormou cenové nabídky </a:t>
            </a: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musí obsahovat: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8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poptávku s podrobnou specifikací tj. detailní popis poptávané služby, včetně technické specifikace parametrů;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cenovou nabídku s identifikací dodavatele (jméno, kontaktní údaje/webová stránka), jednotkovými cenami a kvantifikací.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Cena z nejnižší cenové nabídky se použije do rozpočtu.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Uplatnění jiné ceny, než odpovídá nejnižší nabídce, je možné pouze při odpovídajícím zdůvodnění.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800" kern="150" dirty="0">
              <a:effectLst/>
              <a:latin typeface="Arial" panose="020B0604020202020204" pitchFamily="34" charset="0"/>
              <a:ea typeface="SimSun" panose="02010600030101010101" pitchFamily="2" charset="-122"/>
              <a:cs typeface="F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cs-CZ" sz="1800" kern="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SzPts val="1000"/>
              <a:buNone/>
            </a:pPr>
            <a:b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 algn="just">
              <a:lnSpc>
                <a:spcPct val="120000"/>
              </a:lnSpc>
              <a:buSzPts val="1000"/>
              <a:buNone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ffectLst/>
              <a:highlight>
                <a:srgbClr val="00FFFF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B2F6EC6-ED00-A401-970B-1040AA1F16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E5530F4D-DB42-26B4-79C1-BC5F61932F13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0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</a:p>
          <a:p>
            <a:pPr eaLnBrk="1" hangingPunct="1"/>
            <a:r>
              <a:rPr lang="cs-CZ" sz="20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Doložení cen nákladových položek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3131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016358-29B1-7C6A-F223-C4AFFB812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>
            <a:extLst>
              <a:ext uri="{FF2B5EF4-FFF2-40B4-BE49-F238E27FC236}">
                <a16:creationId xmlns:a16="http://schemas.microsoft.com/office/drawing/2014/main" id="{5614C847-1287-21E6-CF7A-4EC379ECF63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313" y="1052736"/>
            <a:ext cx="8229600" cy="5472608"/>
          </a:xfrm>
        </p:spPr>
        <p:txBody>
          <a:bodyPr lIns="0" tIns="0" rIns="0" bIns="0"/>
          <a:lstStyle/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Vyberte správný FMP (People to people nebo Kultura a cestovní ruch).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Zvolte realisticky ukazatele výstupů a výsledků.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U cílových skupin popište i rakouské cílové skupiny a jak je oslovíte.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Nastavte si efektivně milníky.</a:t>
            </a:r>
            <a:endParaRPr lang="cs-CZ" sz="17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dirty="0">
                <a:solidFill>
                  <a:srgbClr val="212529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cs-CZ" sz="1700" i="0" dirty="0">
                <a:solidFill>
                  <a:srgbClr val="212529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aždý milník </a:t>
            </a:r>
            <a:r>
              <a:rPr lang="cs-CZ" sz="1700" b="1" i="0" dirty="0">
                <a:solidFill>
                  <a:srgbClr val="212529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podrobně popište vč.</a:t>
            </a:r>
            <a:r>
              <a:rPr lang="cs-CZ" sz="1700" b="1" i="0" dirty="0">
                <a:solidFill>
                  <a:srgbClr val="212529"/>
                </a:solidFill>
                <a:effectLst/>
              </a:rPr>
              <a:t> zapojení partnera a  časového plánu.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b="1" dirty="0">
                <a:solidFill>
                  <a:srgbClr val="212529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Kvantifikujte výstupy milníku.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dirty="0">
                <a:ea typeface="Calibri" panose="020F0502020204030204" pitchFamily="34" charset="0"/>
                <a:cs typeface="Calibri" panose="020F0502020204030204" pitchFamily="34" charset="0"/>
              </a:rPr>
              <a:t>Přesně specifikujte </a:t>
            </a:r>
            <a:r>
              <a:rPr lang="cs-CZ" sz="1700" b="1" dirty="0">
                <a:ea typeface="Calibri" panose="020F0502020204030204" pitchFamily="34" charset="0"/>
                <a:cs typeface="Calibri" panose="020F0502020204030204" pitchFamily="34" charset="0"/>
              </a:rPr>
              <a:t>podklady ke splnění milníku</a:t>
            </a:r>
            <a:r>
              <a:rPr lang="cs-CZ" sz="17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 dokončení realizace se již nepředkládá účetnictví ani nevykazuje, jak byly prostředky využity.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Z projektové žádosti musí být zřejmé, jak bude realizace projektu probíhat a jak budou využity nákladové prostředky, jinak nemusí být projekt a nákladová položka podpořena.</a:t>
            </a:r>
          </a:p>
          <a:p>
            <a:pPr marL="0" indent="0">
              <a:lnSpc>
                <a:spcPct val="150000"/>
              </a:lnSpc>
              <a:buSzPts val="1000"/>
              <a:buNone/>
            </a:pPr>
            <a:b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SzPts val="1000"/>
              <a:buNone/>
            </a:pPr>
            <a:r>
              <a:rPr lang="cs-CZ" sz="1400" dirty="0">
                <a:highlight>
                  <a:srgbClr val="00FFFF"/>
                </a:highlight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endParaRPr lang="cs-CZ" sz="1400" dirty="0">
              <a:highlight>
                <a:srgbClr val="00FFFF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FB43A2B-E04C-4677-9336-1A54E18E34AF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Projektová žádost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9C3E175-3419-D538-CA4E-96097165CA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8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1B9F005-AE62-EEF3-22CF-A8DFCB755B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Přílohy k projektové žádosti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7174F85-3E1A-6395-4B5A-B5AC85A8A0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46" y="1412776"/>
            <a:ext cx="8370908" cy="4442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991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34FAC4-8FB8-7006-80AE-A60CB6C28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E5610C50-8D16-4FC0-DA82-90403130C4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9DFB1CE4-461D-A297-72C6-B07F01E81ACA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7DEBBC9-1C55-76BA-9D38-85B0C8B3602D}"/>
              </a:ext>
            </a:extLst>
          </p:cNvPr>
          <p:cNvSpPr txBox="1"/>
          <p:nvPr/>
        </p:nvSpPr>
        <p:spPr>
          <a:xfrm>
            <a:off x="431540" y="1071124"/>
            <a:ext cx="8280920" cy="564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spcAft>
                <a:spcPts val="600"/>
              </a:spcAft>
              <a:buSzPts val="1000"/>
            </a:pPr>
            <a:r>
              <a:rPr lang="cs-CZ" b="1" dirty="0">
                <a:solidFill>
                  <a:schemeClr val="accent2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Nejbližší termíny:</a:t>
            </a:r>
          </a:p>
          <a:p>
            <a:pPr algn="l" fontAlgn="base"/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2. průběžná uzávěrka příjmu žádostí bude </a:t>
            </a:r>
            <a:r>
              <a:rPr lang="cs-CZ" sz="16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14. února 2024 </a:t>
            </a: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ve 14:00 hodin. </a:t>
            </a:r>
            <a:b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Regionální monitorovací výbor bude zasedat 14. května 2025.</a:t>
            </a:r>
          </a:p>
          <a:p>
            <a:pPr algn="l" fontAlgn="base"/>
            <a:endParaRPr lang="cs-CZ" sz="160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600" b="1" dirty="0">
              <a:solidFill>
                <a:srgbClr val="656565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16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Termíny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průběžných uzávěrek </a:t>
            </a: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najdete n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16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www.silvanortica.com</a:t>
            </a:r>
            <a:r>
              <a:rPr lang="cs-CZ" sz="16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600" b="1" dirty="0">
              <a:solidFill>
                <a:srgbClr val="656565"/>
              </a:solidFill>
              <a:latin typeface="+mj-lt"/>
            </a:endParaRPr>
          </a:p>
          <a:p>
            <a:endParaRPr lang="cs-CZ" sz="1600" b="1" dirty="0">
              <a:solidFill>
                <a:srgbClr val="656565"/>
              </a:solidFill>
              <a:latin typeface="+mj-lt"/>
            </a:endParaRPr>
          </a:p>
          <a:p>
            <a:endParaRPr lang="cs-CZ" sz="1600" b="1" dirty="0">
              <a:solidFill>
                <a:srgbClr val="656565"/>
              </a:solidFill>
              <a:latin typeface="+mj-lt"/>
            </a:endParaRPr>
          </a:p>
          <a:p>
            <a:r>
              <a:rPr lang="cs-CZ" sz="1600" b="1" dirty="0">
                <a:solidFill>
                  <a:srgbClr val="656565"/>
                </a:solidFill>
                <a:latin typeface="+mj-lt"/>
              </a:rPr>
              <a:t>                                                     Jihočeská Silva Nortica</a:t>
            </a:r>
          </a:p>
          <a:p>
            <a:r>
              <a:rPr lang="cs-CZ" sz="1600" b="1" dirty="0">
                <a:solidFill>
                  <a:srgbClr val="656565"/>
                </a:solidFill>
                <a:latin typeface="+mj-lt"/>
              </a:rPr>
              <a:t>                                                     Správce FMP</a:t>
            </a:r>
          </a:p>
          <a:p>
            <a:endParaRPr lang="cs-CZ" sz="1600" b="1" i="0" dirty="0">
              <a:solidFill>
                <a:srgbClr val="656565"/>
              </a:solidFill>
              <a:effectLst/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cs-CZ" b="1" i="0" dirty="0">
                <a:solidFill>
                  <a:srgbClr val="656565"/>
                </a:solidFill>
                <a:effectLst/>
                <a:latin typeface="+mj-lt"/>
              </a:rPr>
              <a:t>Kateřina Vlášková </a:t>
            </a:r>
            <a:r>
              <a:rPr lang="cs-CZ" sz="1600" b="1" i="0" dirty="0">
                <a:solidFill>
                  <a:srgbClr val="656565"/>
                </a:solidFill>
                <a:effectLst/>
                <a:latin typeface="+mj-lt"/>
              </a:rPr>
              <a:t>		        </a:t>
            </a:r>
            <a:r>
              <a:rPr lang="cs-CZ" sz="1600" b="1" dirty="0">
                <a:solidFill>
                  <a:srgbClr val="656565"/>
                </a:solidFill>
                <a:latin typeface="+mj-lt"/>
              </a:rPr>
              <a:t>      </a:t>
            </a:r>
            <a:r>
              <a:rPr lang="cs-CZ" b="1" i="0" dirty="0">
                <a:solidFill>
                  <a:srgbClr val="656565"/>
                </a:solidFill>
                <a:effectLst/>
                <a:latin typeface="+mj-lt"/>
              </a:rPr>
              <a:t>Mgr. Vladimíra Michálková</a:t>
            </a:r>
            <a:br>
              <a:rPr lang="cs-CZ" sz="1600" b="0" i="0" dirty="0">
                <a:solidFill>
                  <a:srgbClr val="656565"/>
                </a:solidFill>
                <a:effectLst/>
                <a:latin typeface="+mj-lt"/>
              </a:rPr>
            </a:br>
            <a:r>
              <a:rPr lang="cs-CZ" sz="1600" b="0" i="0" dirty="0">
                <a:solidFill>
                  <a:srgbClr val="656565"/>
                </a:solidFill>
                <a:effectLst/>
                <a:latin typeface="+mj-lt"/>
              </a:rPr>
              <a:t>Tel.: +420 702 006 415		              Tel.: +420 702 006 412</a:t>
            </a:r>
          </a:p>
          <a:p>
            <a:pPr>
              <a:lnSpc>
                <a:spcPct val="150000"/>
              </a:lnSpc>
            </a:pPr>
            <a:r>
              <a:rPr lang="cs-CZ" sz="1600" b="0" i="0" u="none" strike="noStrike" dirty="0">
                <a:solidFill>
                  <a:srgbClr val="000000"/>
                </a:solidFill>
                <a:effectLst/>
                <a:latin typeface="+mj-lt"/>
                <a:hlinkClick r:id="rId4"/>
              </a:rPr>
              <a:t>katerina.vlaskova@silvanortica.com</a:t>
            </a:r>
            <a:r>
              <a:rPr lang="cs-CZ" sz="1600" b="0" i="0" u="none" strike="noStrike" dirty="0">
                <a:solidFill>
                  <a:srgbClr val="656565"/>
                </a:solidFill>
                <a:effectLst/>
                <a:latin typeface="+mj-lt"/>
              </a:rPr>
              <a:t>	</a:t>
            </a:r>
            <a:r>
              <a:rPr lang="cs-CZ" sz="1600" dirty="0">
                <a:solidFill>
                  <a:srgbClr val="656565"/>
                </a:solidFill>
                <a:latin typeface="+mj-lt"/>
              </a:rPr>
              <a:t>               </a:t>
            </a:r>
            <a:r>
              <a:rPr lang="cs-CZ" sz="1600" b="0" i="0" u="none" strike="noStrike" dirty="0">
                <a:solidFill>
                  <a:srgbClr val="000000"/>
                </a:solidFill>
                <a:effectLst/>
                <a:latin typeface="+mj-lt"/>
                <a:hlinkClick r:id="rId5"/>
              </a:rPr>
              <a:t>vladimira.michalkova@silvanortica.com</a:t>
            </a:r>
            <a:endParaRPr lang="cs-CZ" sz="1600" b="0" i="0" dirty="0">
              <a:solidFill>
                <a:srgbClr val="656565"/>
              </a:solidFill>
              <a:effectLst/>
              <a:latin typeface="+mj-lt"/>
            </a:endParaRPr>
          </a:p>
          <a:p>
            <a:pPr marL="0" indent="0">
              <a:buNone/>
            </a:pPr>
            <a:endParaRPr lang="cs-CZ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sz="1800" dirty="0">
                <a:solidFill>
                  <a:schemeClr val="accent2"/>
                </a:solidFill>
              </a:rPr>
              <a:t>				</a:t>
            </a:r>
            <a:br>
              <a:rPr lang="cs-CZ" sz="1800" dirty="0">
                <a:solidFill>
                  <a:schemeClr val="accent2"/>
                </a:solidFill>
              </a:rPr>
            </a:br>
            <a:r>
              <a:rPr lang="cs-CZ" sz="1800" dirty="0">
                <a:solidFill>
                  <a:schemeClr val="accent2"/>
                </a:solidFill>
              </a:rPr>
              <a:t>						Děkuji za pozornost.</a:t>
            </a:r>
          </a:p>
          <a:p>
            <a:pPr marL="254000"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FF0CDF0-8EE3-C5C9-9D70-43D5F5DEF62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571" y="3415335"/>
            <a:ext cx="476293" cy="55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14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1526" y="984149"/>
            <a:ext cx="6120680" cy="4110492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7067BEAD-D2DC-E791-E686-7C1B3E4D2D27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Programové území / </a:t>
            </a:r>
            <a:r>
              <a:rPr lang="cs-CZ" sz="2000" b="1" dirty="0">
                <a:solidFill>
                  <a:schemeClr val="bg1"/>
                </a:solidFill>
              </a:rPr>
              <a:t>INTERREG Rakousko – Česko 2021-2027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2FB23B6-0339-8F17-D6A0-3DE2574688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F76EDDC-AC9B-BA41-0685-BABE4BF8CE61}"/>
              </a:ext>
            </a:extLst>
          </p:cNvPr>
          <p:cNvSpPr txBox="1"/>
          <p:nvPr/>
        </p:nvSpPr>
        <p:spPr>
          <a:xfrm>
            <a:off x="107504" y="5094641"/>
            <a:ext cx="871296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900" dirty="0"/>
              <a:t>Závazným dokumentem je </a:t>
            </a:r>
            <a:r>
              <a:rPr lang="cs-CZ" sz="1900" b="1" dirty="0"/>
              <a:t>Příručka pro FMP </a:t>
            </a:r>
            <a:r>
              <a:rPr lang="cs-CZ" sz="1900" dirty="0"/>
              <a:t>a všechny její přílohy + Společná pravidla způsobilosti a dokumenty Programu.</a:t>
            </a:r>
          </a:p>
          <a:p>
            <a:r>
              <a:rPr lang="cs-CZ" sz="1900" b="1" dirty="0"/>
              <a:t>- přeshraniční dopad </a:t>
            </a:r>
            <a:r>
              <a:rPr lang="cs-CZ" sz="1900" dirty="0"/>
              <a:t>a být realizovány alespoň </a:t>
            </a:r>
            <a:r>
              <a:rPr lang="cs-CZ" sz="1900" b="1" dirty="0"/>
              <a:t>jedním českým </a:t>
            </a:r>
            <a:r>
              <a:rPr lang="cs-CZ" sz="1900" dirty="0"/>
              <a:t>a alespoň </a:t>
            </a:r>
            <a:r>
              <a:rPr lang="cs-CZ" sz="1900" b="1" dirty="0"/>
              <a:t>jedním rakouským</a:t>
            </a:r>
            <a:r>
              <a:rPr lang="cs-CZ" sz="1900" dirty="0"/>
              <a:t> projektovým </a:t>
            </a:r>
            <a:r>
              <a:rPr lang="cs-CZ" sz="1900" b="1" dirty="0"/>
              <a:t>partnerem</a:t>
            </a:r>
            <a:r>
              <a:rPr lang="cs-CZ" sz="1900" dirty="0"/>
              <a:t>. </a:t>
            </a:r>
          </a:p>
          <a:p>
            <a:r>
              <a:rPr lang="cs-CZ" sz="1900" b="1" dirty="0"/>
              <a:t>- musí mít sídlo v programovém území</a:t>
            </a:r>
            <a:r>
              <a:rPr lang="cs-CZ" sz="1900" dirty="0"/>
              <a:t>. </a:t>
            </a:r>
            <a:r>
              <a:rPr lang="cs-CZ" sz="1400" i="1" dirty="0"/>
              <a:t>(Výjimka: </a:t>
            </a:r>
            <a:r>
              <a:rPr lang="cs-CZ" sz="1400" i="1" dirty="0">
                <a:effectLst/>
                <a:ea typeface="Calibri" panose="020F0502020204030204" pitchFamily="34" charset="0"/>
              </a:rPr>
              <a:t>organizační složky bez právní subjektivity)</a:t>
            </a:r>
            <a:br>
              <a:rPr lang="cs-CZ" sz="1900" dirty="0"/>
            </a:br>
            <a:endParaRPr lang="cs-CZ" sz="19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BC73BD1-B56B-8ECC-69EF-D1D754406EBE}"/>
              </a:ext>
            </a:extLst>
          </p:cNvPr>
          <p:cNvSpPr txBox="1"/>
          <p:nvPr/>
        </p:nvSpPr>
        <p:spPr>
          <a:xfrm>
            <a:off x="6660232" y="1691358"/>
            <a:ext cx="2088232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  </a:t>
            </a:r>
            <a:r>
              <a:rPr lang="cs-CZ" sz="1600" b="1" dirty="0"/>
              <a:t>FMP </a:t>
            </a:r>
            <a:r>
              <a:rPr lang="cs-CZ" sz="1600" b="1" dirty="0" err="1"/>
              <a:t>people</a:t>
            </a:r>
            <a:r>
              <a:rPr lang="cs-CZ" sz="1600" b="1" dirty="0"/>
              <a:t> to </a:t>
            </a:r>
            <a:r>
              <a:rPr lang="cs-CZ" sz="1600" b="1" dirty="0" err="1"/>
              <a:t>people</a:t>
            </a:r>
            <a:r>
              <a:rPr lang="cs-CZ" sz="1600" b="1" dirty="0"/>
              <a:t> </a:t>
            </a:r>
            <a:r>
              <a:rPr lang="cs-CZ" sz="1600" dirty="0"/>
              <a:t>– 	Správce: Sdružení 	Jihočeská Silva </a:t>
            </a:r>
            <a:r>
              <a:rPr lang="cs-CZ" sz="1600" dirty="0" err="1"/>
              <a:t>Nortica</a:t>
            </a:r>
            <a:r>
              <a:rPr lang="cs-CZ" sz="1600" dirty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b="1" dirty="0"/>
              <a:t>FMP kultura a cestovní ruch </a:t>
            </a:r>
            <a:r>
              <a:rPr lang="cs-CZ" sz="1600" dirty="0"/>
              <a:t>– Správce: Euroregion Pomoraví.</a:t>
            </a:r>
          </a:p>
          <a:p>
            <a:pPr marL="0" indent="0">
              <a:buNone/>
            </a:pPr>
            <a:endParaRPr lang="cs-CZ" sz="1900" b="1" strike="sngStrik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A2EF861C-7AC1-800C-F50E-C0FCF3EE26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75C4428B-B4A3-C062-E917-BA2838C783A5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Základní informace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8816B6B-6ADD-64AB-9484-3742486DDF8F}"/>
              </a:ext>
            </a:extLst>
          </p:cNvPr>
          <p:cNvSpPr txBox="1"/>
          <p:nvPr/>
        </p:nvSpPr>
        <p:spPr>
          <a:xfrm>
            <a:off x="430287" y="1340768"/>
            <a:ext cx="8283425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6"/>
                </a:solidFill>
                <a:ea typeface="Cambria" panose="02040503050406030204" pitchFamily="18" charset="0"/>
              </a:rPr>
              <a:t>Vhodní žadatelé a partneři</a:t>
            </a:r>
            <a:r>
              <a:rPr lang="cs-CZ" b="1" dirty="0">
                <a:ea typeface="Cambria" panose="02040503050406030204" pitchFamily="18" charset="0"/>
              </a:rPr>
              <a:t>: </a:t>
            </a:r>
            <a:r>
              <a:rPr lang="cs-CZ" dirty="0">
                <a:ea typeface="Cambria" panose="02040503050406030204" pitchFamily="18" charset="0"/>
              </a:rPr>
              <a:t>Veřejnoprávní instituce a neziskové organizace </a:t>
            </a:r>
            <a:r>
              <a:rPr lang="cs-CZ" b="1" dirty="0">
                <a:ea typeface="Cambria" panose="02040503050406030204" pitchFamily="18" charset="0"/>
              </a:rPr>
              <a:t>(města a obce, neziskové organizace, svazy, spolky, komory a sdružení, vzdělávací instituce apod.)</a:t>
            </a:r>
          </a:p>
          <a:p>
            <a:pPr algn="ctr"/>
            <a:r>
              <a:rPr lang="cs-CZ" b="1" i="1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→ </a:t>
            </a:r>
            <a:r>
              <a:rPr lang="cs-CZ" i="1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Kompletní přehled je uveden v </a:t>
            </a:r>
            <a:r>
              <a:rPr lang="cs-CZ" i="1" dirty="0">
                <a:ea typeface="Cambria" panose="02040503050406030204" pitchFamily="18" charset="0"/>
                <a:cs typeface="Times New Roman" panose="02020603050405020304" pitchFamily="18" charset="0"/>
              </a:rPr>
              <a:t>příloze A1 Příručky pro FMP.</a:t>
            </a:r>
            <a:r>
              <a:rPr lang="cs-CZ" i="1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 ←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cs-CZ" i="1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Doba realizace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zpravidla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12 měsíců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Datum zahájení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projektu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nesmí předcházet datu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podání projektové žádosti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strike="sng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sz="1800" strike="sngStrike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Příjem žádostí je průběžný, projektové žádosti jsou předkládány v rámci vyhlášených </a:t>
            </a:r>
            <a:r>
              <a:rPr lang="cs-CZ" sz="18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průběžných uzávěrek prostřednictvím elektronického systému FMP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8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fmp.silvanortica.com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i="1" dirty="0">
              <a:effectLst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Calibri" panose="020F0502020204030204" pitchFamily="34" charset="0"/>
              </a:rPr>
              <a:t>Dva</a:t>
            </a:r>
            <a:r>
              <a:rPr lang="cs-CZ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typy malých projektů (A a B)</a:t>
            </a:r>
            <a:br>
              <a:rPr lang="cs-CZ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Inovace: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Opakované projekty stejných partnerů, musí mít jednoznačně nové obsahy nebo oslovovat nové cílové skupiny. Odlišnost musí být zřetelně popsána v žádosti.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92088-7AE8-D2F1-93C4-FA184E1249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>
            <a:extLst>
              <a:ext uri="{FF2B5EF4-FFF2-40B4-BE49-F238E27FC236}">
                <a16:creationId xmlns:a16="http://schemas.microsoft.com/office/drawing/2014/main" id="{CF2E188A-6FDC-9206-6EA5-62E8CE149A8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5862" y="4006242"/>
            <a:ext cx="8352925" cy="2566019"/>
          </a:xfrm>
        </p:spPr>
        <p:txBody>
          <a:bodyPr lIns="0" tIns="0" rIns="0" bIns="0"/>
          <a:lstStyle/>
          <a:p>
            <a:pPr>
              <a:buNone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Celková  alokovaná částka z EFRR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činí 8.493.69 €. Z toho FMP KCR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2.150.000 €; FMP PTP 6.343.69 €.</a:t>
            </a:r>
          </a:p>
          <a:p>
            <a:pPr>
              <a:buNone/>
            </a:pPr>
            <a:endParaRPr lang="cs-CZ" sz="1600" b="1" dirty="0"/>
          </a:p>
          <a:p>
            <a:pPr>
              <a:buNone/>
            </a:pPr>
            <a:endParaRPr lang="cs-CZ" sz="1600" b="1" dirty="0"/>
          </a:p>
          <a:p>
            <a:pPr>
              <a:buNone/>
            </a:pPr>
            <a:r>
              <a:rPr lang="cs-CZ" sz="1600" b="1" dirty="0"/>
              <a:t>Podíl příspěvku</a:t>
            </a:r>
            <a:r>
              <a:rPr lang="cs-CZ" sz="1600" dirty="0"/>
              <a:t> ze zdrojů Evropského fondu pro regionální rozvoj (EFRR) je </a:t>
            </a:r>
            <a:r>
              <a:rPr lang="cs-CZ" sz="1600" b="1" dirty="0"/>
              <a:t>max. 80 %.</a:t>
            </a:r>
          </a:p>
          <a:p>
            <a:pPr>
              <a:buNone/>
            </a:pPr>
            <a:endParaRPr lang="cs-CZ" sz="1600" b="1" dirty="0"/>
          </a:p>
          <a:p>
            <a:pPr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Malý projekt je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předfinancován žadatelem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br>
              <a:rPr lang="cs-CZ" sz="1600" dirty="0"/>
            </a:br>
            <a:endParaRPr lang="cs-CZ" sz="1600" dirty="0"/>
          </a:p>
          <a:p>
            <a:pPr>
              <a:buNone/>
            </a:pPr>
            <a:r>
              <a:rPr lang="cs-CZ" sz="1600" b="1" dirty="0"/>
              <a:t>Přímé příjmy </a:t>
            </a:r>
            <a:r>
              <a:rPr lang="cs-CZ" sz="1600" dirty="0"/>
              <a:t>vzniklé v průběhu realizace a po ukončení se nevykazují.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endParaRPr lang="cs-CZ" sz="1800" dirty="0"/>
          </a:p>
          <a:p>
            <a:pPr>
              <a:buNone/>
            </a:pPr>
            <a:br>
              <a:rPr lang="cs-CZ" sz="1800" dirty="0"/>
            </a:br>
            <a:endParaRPr lang="cs-CZ" sz="18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AE78D8C-B42C-3DFE-65A0-0EAC2A2EF6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3146C374-4A9A-0643-C19C-1C78E2E97A8E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Financování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7732D887-4D30-8595-360C-C7E5219224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454570"/>
              </p:ext>
            </p:extLst>
          </p:nvPr>
        </p:nvGraphicFramePr>
        <p:xfrm>
          <a:off x="395537" y="1568748"/>
          <a:ext cx="8013576" cy="23009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1495">
                  <a:extLst>
                    <a:ext uri="{9D8B030D-6E8A-4147-A177-3AD203B41FA5}">
                      <a16:colId xmlns:a16="http://schemas.microsoft.com/office/drawing/2014/main" val="986361511"/>
                    </a:ext>
                  </a:extLst>
                </a:gridCol>
                <a:gridCol w="2921015">
                  <a:extLst>
                    <a:ext uri="{9D8B030D-6E8A-4147-A177-3AD203B41FA5}">
                      <a16:colId xmlns:a16="http://schemas.microsoft.com/office/drawing/2014/main" val="2576507669"/>
                    </a:ext>
                  </a:extLst>
                </a:gridCol>
                <a:gridCol w="2961066">
                  <a:extLst>
                    <a:ext uri="{9D8B030D-6E8A-4147-A177-3AD203B41FA5}">
                      <a16:colId xmlns:a16="http://schemas.microsoft.com/office/drawing/2014/main" val="4117431930"/>
                    </a:ext>
                  </a:extLst>
                </a:gridCol>
              </a:tblGrid>
              <a:tr h="619643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Fond malých projektů</a:t>
                      </a:r>
                      <a:endParaRPr lang="cs-CZ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Celková výše způsobilých projektových výdajů</a:t>
                      </a:r>
                      <a:endParaRPr lang="cs-CZ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Výše dotace z EFRR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(max. 80 % celkových způsobilých výdajů)</a:t>
                      </a:r>
                      <a:b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endParaRPr lang="cs-CZ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886476"/>
                  </a:ext>
                </a:extLst>
              </a:tr>
              <a:tr h="5998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People to people </a:t>
                      </a:r>
                      <a:endParaRPr lang="cs-CZ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Max. 30.000 €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Max. 24.000 €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685122"/>
                  </a:ext>
                </a:extLst>
              </a:tr>
              <a:tr h="62425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Kultura a cestovní ruch </a:t>
                      </a:r>
                      <a:endParaRPr lang="cs-CZ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Max. 50.000 €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Max. 40.000 €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206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652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268760"/>
            <a:ext cx="8229600" cy="5040560"/>
          </a:xfrm>
        </p:spPr>
        <p:txBody>
          <a:bodyPr lIns="0" tIns="0" rIns="0" bIns="0"/>
          <a:lstStyle/>
          <a:p>
            <a:pPr marL="0" indent="0">
              <a:buNone/>
            </a:pPr>
            <a:r>
              <a:rPr lang="cs-CZ" sz="1800" dirty="0"/>
              <a:t>Cílem je </a:t>
            </a:r>
            <a:r>
              <a:rPr lang="cs-CZ" sz="1800" b="1" dirty="0"/>
              <a:t>podpořit přeshraniční vztahy </a:t>
            </a:r>
            <a:r>
              <a:rPr lang="cs-CZ" sz="1800" dirty="0"/>
              <a:t>mezi občany a vzájemné porozumění a </a:t>
            </a:r>
            <a:r>
              <a:rPr lang="cs-CZ" sz="1800" b="1" dirty="0"/>
              <a:t>posílit komunikaci</a:t>
            </a:r>
            <a:r>
              <a:rPr lang="cs-CZ" sz="1800" dirty="0"/>
              <a:t> mezi lidmi v příhraničí.</a:t>
            </a:r>
            <a:br>
              <a:rPr lang="cs-CZ" sz="1800" dirty="0"/>
            </a:br>
            <a:endParaRPr lang="cs-CZ" sz="1800" dirty="0"/>
          </a:p>
          <a:p>
            <a:pPr marL="0" indent="0">
              <a:buNone/>
            </a:pPr>
            <a:r>
              <a:rPr lang="cs-CZ" sz="1800" b="1" dirty="0">
                <a:solidFill>
                  <a:schemeClr val="accent6"/>
                </a:solidFill>
                <a:latin typeface="+mj-lt"/>
              </a:rPr>
              <a:t>Příklady podporovaných aktivit</a:t>
            </a:r>
            <a:r>
              <a:rPr lang="cs-CZ" sz="1800" b="1" dirty="0">
                <a:solidFill>
                  <a:schemeClr val="accent6"/>
                </a:solidFill>
              </a:rPr>
              <a:t>:</a:t>
            </a:r>
            <a:endParaRPr lang="cs-CZ" sz="1800" dirty="0"/>
          </a:p>
          <a:p>
            <a:r>
              <a:rPr lang="cs-CZ" sz="1600" dirty="0"/>
              <a:t>aktivity ke </a:t>
            </a:r>
            <a:r>
              <a:rPr lang="cs-CZ" sz="1600" b="1" dirty="0"/>
              <a:t>zlepšení </a:t>
            </a:r>
            <a:r>
              <a:rPr lang="cs-CZ" sz="1600" dirty="0"/>
              <a:t>kulturních, sociálních a hospodářských </a:t>
            </a:r>
            <a:r>
              <a:rPr lang="cs-CZ" sz="1600" b="1" dirty="0"/>
              <a:t>vztahů </a:t>
            </a:r>
            <a:r>
              <a:rPr lang="cs-CZ" sz="1600" dirty="0"/>
              <a:t>(získávání znalostí, dovedností, vytváření struktur, systémů a řízení);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hledání a rozvíjení </a:t>
            </a:r>
            <a:r>
              <a:rPr lang="cs-CZ" sz="1600" b="1" dirty="0"/>
              <a:t>společných řešení </a:t>
            </a:r>
            <a:r>
              <a:rPr lang="cs-CZ" sz="1600" dirty="0"/>
              <a:t>na místní úrovni;</a:t>
            </a:r>
            <a:br>
              <a:rPr lang="cs-CZ" sz="1600" dirty="0"/>
            </a:br>
            <a:endParaRPr lang="cs-CZ" sz="1600" dirty="0"/>
          </a:p>
          <a:p>
            <a:r>
              <a:rPr lang="cs-CZ" sz="1600" b="1" dirty="0"/>
              <a:t>potkávací a síťovací aktivity;</a:t>
            </a:r>
            <a:br>
              <a:rPr lang="cs-CZ" sz="1600" b="1" dirty="0"/>
            </a:br>
            <a:endParaRPr lang="cs-CZ" sz="1600" b="1" dirty="0"/>
          </a:p>
          <a:p>
            <a:r>
              <a:rPr lang="cs-CZ" sz="1600" dirty="0"/>
              <a:t>školení, </a:t>
            </a:r>
            <a:r>
              <a:rPr lang="cs-CZ" sz="1600" b="1" dirty="0"/>
              <a:t>workshopy, semináře</a:t>
            </a:r>
            <a:r>
              <a:rPr lang="cs-CZ" sz="1600" dirty="0"/>
              <a:t>, kurzy, odborné či vzdělávací </a:t>
            </a:r>
            <a:r>
              <a:rPr lang="cs-CZ" sz="1600" b="1" dirty="0"/>
              <a:t>exkurze</a:t>
            </a:r>
            <a:r>
              <a:rPr lang="cs-CZ" sz="1600" dirty="0"/>
              <a:t>, konference, stáže, studijní pobyty a cesty, …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kulturní představení, </a:t>
            </a:r>
            <a:r>
              <a:rPr lang="cs-CZ" sz="1600" b="1" dirty="0"/>
              <a:t>festivaly, výstavy</a:t>
            </a:r>
            <a:r>
              <a:rPr lang="cs-CZ" sz="1600" dirty="0"/>
              <a:t>, tábory pro děti, společné výlety, zájezdy či</a:t>
            </a:r>
            <a:r>
              <a:rPr lang="cs-CZ" sz="1600" b="1" dirty="0"/>
              <a:t> exkurze</a:t>
            </a:r>
            <a:r>
              <a:rPr lang="cs-CZ" sz="1600" dirty="0"/>
              <a:t>, soutěže, utkání a turnaje. 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/>
              <a:t>	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CAC464C-585A-A566-A2CC-5D57382CD7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720EA807-ED48-7F16-18BC-9266699C3A22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FMP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800" b="1" dirty="0">
                <a:solidFill>
                  <a:schemeClr val="bg1"/>
                </a:solidFill>
                <a:latin typeface="+mj-lt"/>
              </a:rPr>
              <a:t>People to people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27BCD492-72AE-97C8-DDE2-E6331E686816}"/>
              </a:ext>
            </a:extLst>
          </p:cNvPr>
          <p:cNvSpPr/>
          <p:nvPr/>
        </p:nvSpPr>
        <p:spPr>
          <a:xfrm>
            <a:off x="1608038" y="5891142"/>
            <a:ext cx="5040560" cy="62636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cs-CZ" sz="1800" dirty="0">
                <a:solidFill>
                  <a:schemeClr val="accent6"/>
                </a:solidFill>
              </a:rPr>
              <a:t>              Investiční opatření zde nejsou možná.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DA659C3-C4E5-4B94-30CE-5F2C367803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5661248"/>
            <a:ext cx="484697" cy="108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818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84149"/>
            <a:ext cx="8363272" cy="5325171"/>
          </a:xfrm>
        </p:spPr>
        <p:txBody>
          <a:bodyPr lIns="0" tIns="0" rIns="0" bIns="0"/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dirty="0"/>
              <a:t>Cílem je podpořit projekty, které </a:t>
            </a:r>
            <a:r>
              <a:rPr lang="cs-CZ" sz="1800" b="1" dirty="0"/>
              <a:t>doplní nabídku kultury a cestovního ruchu </a:t>
            </a:r>
            <a:r>
              <a:rPr lang="cs-CZ" sz="1800" dirty="0"/>
              <a:t>v dané přeshraniční lokalitě tak, že bude tvořit jednotný a komplexní produkt.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br>
              <a:rPr lang="cs-CZ" sz="1800" b="1" dirty="0">
                <a:solidFill>
                  <a:schemeClr val="accent6"/>
                </a:solidFill>
                <a:latin typeface="+mj-lt"/>
              </a:rPr>
            </a:br>
            <a:r>
              <a:rPr lang="cs-CZ" sz="1800" b="1" dirty="0">
                <a:solidFill>
                  <a:schemeClr val="accent6"/>
                </a:solidFill>
                <a:latin typeface="+mj-lt"/>
              </a:rPr>
              <a:t>Příklady podporovaných aktivit</a:t>
            </a:r>
            <a:r>
              <a:rPr lang="cs-CZ" sz="1800" b="1" dirty="0">
                <a:solidFill>
                  <a:schemeClr val="accent6"/>
                </a:solidFill>
              </a:rPr>
              <a:t>:</a:t>
            </a:r>
            <a:endParaRPr lang="cs-CZ" sz="1800" dirty="0">
              <a:latin typeface="+mn-lt"/>
            </a:endParaRPr>
          </a:p>
          <a:p>
            <a:pPr>
              <a:lnSpc>
                <a:spcPts val="3000"/>
              </a:lnSpc>
            </a:pPr>
            <a:r>
              <a:rPr lang="cs-CZ" sz="1600" dirty="0">
                <a:latin typeface="+mn-lt"/>
              </a:rPr>
              <a:t>oprava, revitalizace, zpřístupnění </a:t>
            </a:r>
            <a:r>
              <a:rPr lang="cs-CZ" sz="1600" b="1" dirty="0">
                <a:latin typeface="+mn-lt"/>
              </a:rPr>
              <a:t>kulturních památek</a:t>
            </a:r>
            <a:r>
              <a:rPr lang="cs-CZ" sz="1600" dirty="0">
                <a:latin typeface="+mn-lt"/>
              </a:rPr>
              <a:t>, bezbariérovost;</a:t>
            </a:r>
          </a:p>
          <a:p>
            <a:pPr>
              <a:lnSpc>
                <a:spcPts val="3000"/>
              </a:lnSpc>
            </a:pPr>
            <a:r>
              <a:rPr lang="cs-CZ" sz="1600" b="1" dirty="0">
                <a:latin typeface="+mn-lt"/>
              </a:rPr>
              <a:t>podpora rozvoje </a:t>
            </a:r>
            <a:r>
              <a:rPr lang="cs-CZ" sz="1600" dirty="0">
                <a:latin typeface="+mn-lt"/>
              </a:rPr>
              <a:t>muzeí, expozic, galerií, knihoven;</a:t>
            </a:r>
          </a:p>
          <a:p>
            <a:pPr>
              <a:lnSpc>
                <a:spcPts val="3000"/>
              </a:lnSpc>
            </a:pPr>
            <a:r>
              <a:rPr lang="cs-CZ" sz="1600" dirty="0">
                <a:latin typeface="+mn-lt"/>
              </a:rPr>
              <a:t>zvýšení kvality </a:t>
            </a:r>
            <a:r>
              <a:rPr lang="cs-CZ" sz="1600" b="1" dirty="0">
                <a:latin typeface="+mn-lt"/>
              </a:rPr>
              <a:t>stávající sítě cyklostezek/cyklotras/singltreků, vodáckých  tras, pěších tras, </a:t>
            </a:r>
            <a:r>
              <a:rPr lang="cs-CZ" sz="1600" dirty="0">
                <a:latin typeface="+mn-lt"/>
              </a:rPr>
              <a:t>apod.;</a:t>
            </a:r>
          </a:p>
          <a:p>
            <a:pPr lvl="0">
              <a:lnSpc>
                <a:spcPts val="3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doplňky k veřejné </a:t>
            </a:r>
            <a:r>
              <a:rPr lang="cs-CZ" sz="1600" b="1" dirty="0">
                <a:latin typeface="+mn-lt"/>
              </a:rPr>
              <a:t>turistické infrastruktuře</a:t>
            </a:r>
            <a:r>
              <a:rPr lang="cs-CZ" sz="1600" dirty="0">
                <a:latin typeface="+mn-lt"/>
              </a:rPr>
              <a:t>;</a:t>
            </a:r>
          </a:p>
          <a:p>
            <a:pPr lvl="0">
              <a:lnSpc>
                <a:spcPts val="3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podpora, obnova a propagace nehmotného kulturního dědictví;</a:t>
            </a:r>
          </a:p>
          <a:p>
            <a:pPr lvl="0">
              <a:lnSpc>
                <a:spcPts val="3000"/>
              </a:lnSpc>
              <a:buFont typeface="Arial" pitchFamily="34" charset="0"/>
              <a:buChar char="•"/>
            </a:pPr>
            <a:r>
              <a:rPr lang="cs-CZ" sz="1600" b="1" dirty="0">
                <a:latin typeface="+mn-lt"/>
              </a:rPr>
              <a:t>digitalizace</a:t>
            </a:r>
            <a:r>
              <a:rPr lang="cs-CZ" sz="1600" dirty="0">
                <a:latin typeface="+mn-lt"/>
              </a:rPr>
              <a:t> cestovního ruchu (vytváření aplikací, modernizace a aktualizace webů);</a:t>
            </a:r>
          </a:p>
          <a:p>
            <a:pPr lvl="0">
              <a:lnSpc>
                <a:spcPts val="3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podpora inovativních forem </a:t>
            </a:r>
            <a:r>
              <a:rPr lang="cs-CZ" sz="1600" b="1" dirty="0">
                <a:latin typeface="+mn-lt"/>
              </a:rPr>
              <a:t>prezentace</a:t>
            </a:r>
            <a:r>
              <a:rPr lang="cs-CZ" sz="1600" dirty="0">
                <a:latin typeface="+mn-lt"/>
              </a:rPr>
              <a:t> kultury v přeshraničním kontextu;</a:t>
            </a:r>
          </a:p>
          <a:p>
            <a:pPr lvl="0">
              <a:lnSpc>
                <a:spcPts val="3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podpora aktivit vedoucí k lepšímu poznání kultury v přeshraničním kontextu.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dirty="0"/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dirty="0">
              <a:solidFill>
                <a:schemeClr val="accent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/>
              <a:t>		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CAC464C-585A-A566-A2CC-5D57382CD7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229F0835-E34A-34BF-A560-7CCA677879D5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FMP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800" b="1" dirty="0">
                <a:solidFill>
                  <a:schemeClr val="bg1"/>
                </a:solidFill>
                <a:latin typeface="+mj-lt"/>
              </a:rPr>
              <a:t>Kultura a cestovní ruch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0541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412776"/>
            <a:ext cx="8713788" cy="5184576"/>
          </a:xfrm>
        </p:spPr>
        <p:txBody>
          <a:bodyPr lIns="0" tIns="0" rIns="0" bIns="0"/>
          <a:lstStyle/>
          <a:p>
            <a:pPr marL="0" lvl="0" indent="0" eaLnBrk="0" hangingPunct="0">
              <a:lnSpc>
                <a:spcPct val="115000"/>
              </a:lnSpc>
              <a:buNone/>
            </a:pPr>
            <a:r>
              <a:rPr lang="cs-CZ" sz="1600" dirty="0">
                <a:solidFill>
                  <a:schemeClr val="accent2"/>
                </a:solidFill>
              </a:rPr>
              <a:t>Výdaje jsou způsobilé pro financování z FMP, pokud splňují zejména následující podmínky:</a:t>
            </a:r>
            <a:br>
              <a:rPr lang="cs-CZ" sz="1600" dirty="0"/>
            </a:br>
            <a:endParaRPr lang="cs-CZ" sz="1600" dirty="0">
              <a:highlight>
                <a:srgbClr val="FFFF00"/>
              </a:highlight>
            </a:endParaRPr>
          </a:p>
          <a:p>
            <a:pPr>
              <a:lnSpc>
                <a:spcPct val="150000"/>
              </a:lnSpc>
            </a:pP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Rozpočet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projektu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 byl schválen RMV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a je v souladu se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zásadami hospodárnosti, efektivnosti a účelnosti. 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Byla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podepsána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Smlouva o financování malého projektu.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Výdaje projektu jsou v principu způsobilé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od data zahájení realizace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projektu uvedeného ve Smlouvě.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Výdaje je možné nezpochybnitelně přiřadit k aktivitě/ aktivitám projektu a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nevznikly by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v případě, pokud by se daný projekt nerealizoval.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Aktivity musí být realizovány zpravidla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v programovém území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Rozhodující je prokazatelné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dosažení stanovených cílů, milníků a výstupů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projektu. </a:t>
            </a:r>
            <a:b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1850" dirty="0"/>
            </a:br>
            <a:r>
              <a:rPr lang="cs-CZ" sz="1600" i="1" dirty="0"/>
              <a:t>Další ustanovení o způsobilosti jsou podrobně popsány v příručce pro FMP kapitola 3.1.1</a:t>
            </a:r>
          </a:p>
          <a:p>
            <a:endParaRPr lang="cs-CZ" sz="2000" dirty="0"/>
          </a:p>
          <a:p>
            <a:pPr lvl="0"/>
            <a:endParaRPr lang="cs-CZ" sz="2000" dirty="0"/>
          </a:p>
          <a:p>
            <a:pPr marL="457200" indent="-457200">
              <a:buFontTx/>
              <a:buAutoNum type="arabicPeriod"/>
            </a:pPr>
            <a:endParaRPr lang="cs-CZ" sz="20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1017E94-8976-F3CF-EEF6-BC713A11BC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F42E2D22-977E-A4F8-8EB8-EA4FCA506158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Způsobilé výdaj</a:t>
            </a:r>
            <a:r>
              <a:rPr lang="cs-CZ" sz="28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196753"/>
            <a:ext cx="8808243" cy="3759558"/>
          </a:xfrm>
        </p:spPr>
        <p:txBody>
          <a:bodyPr lIns="0" tIns="0" rIns="0" bIns="0"/>
          <a:lstStyle/>
          <a:p>
            <a:pPr marL="196850" indent="0">
              <a:buNone/>
            </a:pPr>
            <a:r>
              <a:rPr lang="cs-CZ" sz="1800" dirty="0">
                <a:solidFill>
                  <a:schemeClr val="accent2"/>
                </a:solidFill>
              </a:rPr>
              <a:t>Nezpůsobilé jsou pro financování z FMP, zejména tyto výdaje:</a:t>
            </a:r>
          </a:p>
          <a:p>
            <a:pPr marL="196850" indent="0">
              <a:buNone/>
            </a:pPr>
            <a:endParaRPr lang="cs-CZ" sz="2000" dirty="0"/>
          </a:p>
          <a:p>
            <a:pPr marL="539750"/>
            <a:r>
              <a:rPr lang="cs-CZ" sz="1800" dirty="0">
                <a:solidFill>
                  <a:srgbClr val="FF0000"/>
                </a:solidFill>
              </a:rPr>
              <a:t>finanční leasing;</a:t>
            </a:r>
          </a:p>
          <a:p>
            <a:pPr marL="539750"/>
            <a:r>
              <a:rPr lang="cs-CZ" sz="1800" b="1" dirty="0">
                <a:solidFill>
                  <a:srgbClr val="FF0000"/>
                </a:solidFill>
              </a:rPr>
              <a:t>náklady na dary </a:t>
            </a:r>
            <a:r>
              <a:rPr lang="cs-CZ" sz="1600" dirty="0">
                <a:solidFill>
                  <a:srgbClr val="FF0000"/>
                </a:solidFill>
              </a:rPr>
              <a:t>s výjimkou drobných propagačních předmětů spojených s publicitou projektu;</a:t>
            </a:r>
            <a:endParaRPr lang="cs-CZ" sz="1800" dirty="0">
              <a:solidFill>
                <a:srgbClr val="FF0000"/>
              </a:solidFill>
            </a:endParaRPr>
          </a:p>
          <a:p>
            <a:pPr marL="539750"/>
            <a:r>
              <a:rPr lang="cs-CZ" sz="1800" dirty="0">
                <a:solidFill>
                  <a:srgbClr val="FF0000"/>
                </a:solidFill>
              </a:rPr>
              <a:t>náklady spojené s kolísáním směnného kurzu;</a:t>
            </a:r>
          </a:p>
          <a:p>
            <a:pPr marL="539750"/>
            <a:r>
              <a:rPr lang="cs-CZ" sz="1800" dirty="0">
                <a:solidFill>
                  <a:srgbClr val="FF0000"/>
                </a:solidFill>
              </a:rPr>
              <a:t>výdaje na </a:t>
            </a:r>
            <a:r>
              <a:rPr lang="cs-CZ" sz="1800" b="1" dirty="0">
                <a:solidFill>
                  <a:srgbClr val="FF0000"/>
                </a:solidFill>
              </a:rPr>
              <a:t>alkoholické nápoje </a:t>
            </a:r>
            <a:r>
              <a:rPr lang="cs-CZ" sz="1800" dirty="0">
                <a:solidFill>
                  <a:srgbClr val="FF0000"/>
                </a:solidFill>
              </a:rPr>
              <a:t>a spropitné;	</a:t>
            </a:r>
          </a:p>
          <a:p>
            <a:pPr marL="539750" lvl="0"/>
            <a:r>
              <a:rPr lang="cs-CZ" sz="1800" dirty="0">
                <a:solidFill>
                  <a:srgbClr val="FF0000"/>
                </a:solidFill>
              </a:rPr>
              <a:t>náklady na jídlo a pití (catering) v rámci </a:t>
            </a:r>
            <a:r>
              <a:rPr lang="cs-CZ" sz="1800" b="1" dirty="0">
                <a:solidFill>
                  <a:srgbClr val="FF0000"/>
                </a:solidFill>
              </a:rPr>
              <a:t>setkání projektových partnerů</a:t>
            </a:r>
            <a:r>
              <a:rPr lang="cs-CZ" sz="1800" dirty="0">
                <a:solidFill>
                  <a:srgbClr val="FF0000"/>
                </a:solidFill>
              </a:rPr>
              <a:t>;</a:t>
            </a:r>
          </a:p>
          <a:p>
            <a:pPr marL="539750"/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b="1" dirty="0">
                <a:solidFill>
                  <a:srgbClr val="FF0000"/>
                </a:solidFill>
              </a:rPr>
              <a:t>služby</a:t>
            </a:r>
            <a:r>
              <a:rPr lang="cs-CZ" sz="1800" dirty="0">
                <a:solidFill>
                  <a:srgbClr val="FF0000"/>
                </a:solidFill>
              </a:rPr>
              <a:t>, které </a:t>
            </a:r>
            <a:r>
              <a:rPr lang="cs-CZ" sz="1800" b="1" dirty="0">
                <a:solidFill>
                  <a:srgbClr val="FF0000"/>
                </a:solidFill>
              </a:rPr>
              <a:t>nelze vztáhnout </a:t>
            </a:r>
            <a:r>
              <a:rPr lang="cs-CZ" sz="1800" dirty="0">
                <a:solidFill>
                  <a:srgbClr val="FF0000"/>
                </a:solidFill>
              </a:rPr>
              <a:t>k účastníkům projektu;</a:t>
            </a:r>
          </a:p>
          <a:p>
            <a:pPr marL="539750"/>
            <a:r>
              <a:rPr lang="cs-CZ" sz="1800" dirty="0">
                <a:solidFill>
                  <a:srgbClr val="FF0000"/>
                </a:solidFill>
              </a:rPr>
              <a:t>vratná DPH,……</a:t>
            </a:r>
          </a:p>
          <a:p>
            <a:pPr marL="196850" indent="0">
              <a:buNone/>
            </a:pPr>
            <a:endParaRPr lang="cs-CZ" sz="2000" dirty="0"/>
          </a:p>
          <a:p>
            <a:pPr marL="196850" indent="0">
              <a:buNone/>
            </a:pPr>
            <a:r>
              <a:rPr lang="cs-CZ" sz="900" dirty="0"/>
              <a:t> </a:t>
            </a:r>
            <a:r>
              <a:rPr lang="cs-CZ" sz="1600" i="1" dirty="0"/>
              <a:t>Další nezpůsobilé výdaje jsou podrobně popsány v příručce pro FMP kapitola 3.1.2</a:t>
            </a:r>
          </a:p>
          <a:p>
            <a:pPr marL="196850" indent="0">
              <a:buNone/>
            </a:pPr>
            <a:endParaRPr lang="cs-CZ" sz="18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E47DFC2-601C-3CB9-69D0-80E24771CB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395D00F4-9172-0E7F-31CB-AA377B9C76E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Nezpůsobilé výdaje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3B230321-DB39-AF51-6DEE-DA4CD199D17D}"/>
              </a:ext>
            </a:extLst>
          </p:cNvPr>
          <p:cNvSpPr/>
          <p:nvPr/>
        </p:nvSpPr>
        <p:spPr>
          <a:xfrm>
            <a:off x="467544" y="5661247"/>
            <a:ext cx="8352928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96850" indent="0" algn="ctr">
              <a:buNone/>
            </a:pPr>
            <a:r>
              <a:rPr lang="cs-CZ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Není přípustné, aby projektoví partneři byli sobě navzájem dodavateli.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35BE3ED-4C75-D2F1-E7CB-245F706DA8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39" y="5350177"/>
            <a:ext cx="666095" cy="14926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Nadpis 1"/>
          <p:cNvSpPr>
            <a:spLocks noGrp="1"/>
          </p:cNvSpPr>
          <p:nvPr>
            <p:ph type="title" idx="4294967295"/>
          </p:nvPr>
        </p:nvSpPr>
        <p:spPr>
          <a:xfrm>
            <a:off x="468313" y="1744141"/>
            <a:ext cx="2972768" cy="633413"/>
          </a:xfrm>
        </p:spPr>
        <p:txBody>
          <a:bodyPr lIns="0" tIns="0" rIns="0" bIns="0" anchor="t"/>
          <a:lstStyle/>
          <a:p>
            <a:pPr eaLnBrk="1" hangingPunct="1"/>
            <a:br>
              <a:rPr lang="cs-CZ" sz="1800" b="1" cap="all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cap="all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600" b="1" dirty="0">
              <a:solidFill>
                <a:srgbClr val="E06107"/>
              </a:solidFill>
            </a:endParaRPr>
          </a:p>
        </p:txBody>
      </p:sp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7" y="1124744"/>
            <a:ext cx="8447162" cy="4896544"/>
          </a:xfr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cap="all" dirty="0">
                <a:solidFill>
                  <a:schemeClr val="accent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Náklady na zaměstnance</a:t>
            </a:r>
            <a:r>
              <a:rPr lang="cs-CZ" sz="1600" b="1" cap="all" dirty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Paušální sazba ve výši 20 %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ze součtu způsobilých přímých nákladů.</a:t>
            </a: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i="1" dirty="0">
                <a:ea typeface="Calibri" panose="020F0502020204030204" pitchFamily="34" charset="0"/>
                <a:cs typeface="Times New Roman" panose="02020603050405020304" pitchFamily="18" charset="0"/>
              </a:rPr>
              <a:t>Mohou být v projektu kalkulovány, pokud má žadatel </a:t>
            </a:r>
            <a:r>
              <a:rPr lang="cs-CZ" sz="16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zaměstnanou</a:t>
            </a:r>
            <a:r>
              <a:rPr lang="cs-CZ" sz="1600" i="1" dirty="0">
                <a:ea typeface="Calibri" panose="020F0502020204030204" pitchFamily="34" charset="0"/>
                <a:cs typeface="Times New Roman" panose="02020603050405020304" pitchFamily="18" charset="0"/>
              </a:rPr>
              <a:t> alespoň jednu osobu (pracovní smlouva, dohoda o provedení práce, dohoda o pracovní činnosti). 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br>
              <a:rPr lang="cs-CZ" sz="14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KANCELÁŘSKÉ A ADMINISTRATIVNÍ NÁKLADY </a:t>
            </a:r>
            <a:r>
              <a:rPr lang="cs-CZ" sz="14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16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aušální sazba ve výši 15 %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způsobilých nákladů na zaměstnance.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600" b="1" dirty="0">
              <a:solidFill>
                <a:schemeClr val="accent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Nárok pouze pokud jsou v projektu uplatněny náklady na zaměstnance.</a:t>
            </a:r>
            <a:br>
              <a: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b="1" cap="all" dirty="0">
                <a:solidFill>
                  <a:schemeClr val="accent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NÁKLADY NA CESTOVÁNÍ A UBYTOVÁNÍ </a:t>
            </a:r>
            <a:r>
              <a:rPr lang="cs-CZ" sz="1400" b="1" dirty="0">
                <a:solidFill>
                  <a:schemeClr val="accent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(zaměstnanců) - </a:t>
            </a:r>
            <a:r>
              <a:rPr lang="cs-CZ" sz="16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aušální sazba ve výši 6 %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způsobilých nákladů na zaměstnance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Nárok pouze pokud jsou v projektu uplatněny náklady na zaměstnance.</a:t>
            </a:r>
            <a:endParaRPr lang="cs-CZ" sz="1600" i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Dokladování: V rámci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Závěrečné zprávy 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třeba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doložit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uskutečnění alespoň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jedné služební cesty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zaměstnance žadatele v rámci realizace projektu.</a:t>
            </a:r>
          </a:p>
          <a:p>
            <a:pPr algn="just">
              <a:lnSpc>
                <a:spcPct val="200000"/>
              </a:lnSpc>
              <a:spcAft>
                <a:spcPts val="600"/>
              </a:spcAft>
            </a:pP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165CE0A-BD57-4FCD-F872-C405690EAC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ACF1F51-6AD3-6926-0E6F-B49E83481F52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PAUŠÁLNÍ NÁKLADY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9340736"/>
      </p:ext>
    </p:extLst>
  </p:cSld>
  <p:clrMapOvr>
    <a:masterClrMapping/>
  </p:clrMapOvr>
</p:sld>
</file>

<file path=ppt/theme/theme1.xml><?xml version="1.0" encoding="utf-8"?>
<a:theme xmlns:a="http://schemas.openxmlformats.org/drawingml/2006/main" name="RRAJM_Prezentace_2017_16x9">
  <a:themeElements>
    <a:clrScheme name="Text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F8A02D9F-A227-4636-B660-495B60060160}" vid="{E6D43727-A436-4501-8A7B-C5C2395475B5}"/>
    </a:ext>
  </a:extLst>
</a:theme>
</file>

<file path=ppt/theme/theme2.xml><?xml version="1.0" encoding="utf-8"?>
<a:theme xmlns:a="http://schemas.openxmlformats.org/drawingml/2006/main" name="EN">
  <a:themeElements>
    <a:clrScheme name="Text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F8A02D9F-A227-4636-B660-495B60060160}" vid="{D274BB64-F8B3-4EE0-8BF4-21679E47E5E7}"/>
    </a:ext>
  </a:extLst>
</a:theme>
</file>

<file path=ppt/theme/theme3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RRAJM_Prezentace_2017_16x9</Template>
  <TotalTime>7030</TotalTime>
  <Words>1480</Words>
  <Application>Microsoft Office PowerPoint</Application>
  <PresentationFormat>Předvádění na obrazovce (4:3)</PresentationFormat>
  <Paragraphs>175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27" baseType="lpstr">
      <vt:lpstr>SimSun</vt:lpstr>
      <vt:lpstr>Arial</vt:lpstr>
      <vt:lpstr>Calibri</vt:lpstr>
      <vt:lpstr>Calibri Light</vt:lpstr>
      <vt:lpstr>Cambria</vt:lpstr>
      <vt:lpstr>Courier New</vt:lpstr>
      <vt:lpstr>Symbol</vt:lpstr>
      <vt:lpstr>Times New Roman</vt:lpstr>
      <vt:lpstr>Wingdings</vt:lpstr>
      <vt:lpstr>RRAJM_Prezentace_2017_16x9</vt:lpstr>
      <vt:lpstr>EN</vt:lpstr>
      <vt:lpstr>Výchozí návrh</vt:lpstr>
      <vt:lpstr>FOND MALÝCH PROJEKTŮ  INTERREG Rakousko – Česko 2021-2027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 malých projektů Rakousko – Česká republika</dc:title>
  <dc:creator>dagmar.kalikova</dc:creator>
  <cp:lastModifiedBy>Vladimíra Michálková</cp:lastModifiedBy>
  <cp:revision>650</cp:revision>
  <cp:lastPrinted>2024-01-10T11:25:42Z</cp:lastPrinted>
  <dcterms:created xsi:type="dcterms:W3CDTF">2017-04-18T12:14:18Z</dcterms:created>
  <dcterms:modified xsi:type="dcterms:W3CDTF">2024-12-10T13:55:36Z</dcterms:modified>
</cp:coreProperties>
</file>