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  <p:sldMasterId id="2147483681" r:id="rId2"/>
    <p:sldMasterId id="2147483686" r:id="rId3"/>
  </p:sldMasterIdLst>
  <p:notesMasterIdLst>
    <p:notesMasterId r:id="rId52"/>
  </p:notesMasterIdLst>
  <p:handoutMasterIdLst>
    <p:handoutMasterId r:id="rId53"/>
  </p:handoutMasterIdLst>
  <p:sldIdLst>
    <p:sldId id="269" r:id="rId4"/>
    <p:sldId id="297" r:id="rId5"/>
    <p:sldId id="276" r:id="rId6"/>
    <p:sldId id="308" r:id="rId7"/>
    <p:sldId id="330" r:id="rId8"/>
    <p:sldId id="331" r:id="rId9"/>
    <p:sldId id="333" r:id="rId10"/>
    <p:sldId id="363" r:id="rId11"/>
    <p:sldId id="365" r:id="rId12"/>
    <p:sldId id="364" r:id="rId13"/>
    <p:sldId id="296" r:id="rId14"/>
    <p:sldId id="332" r:id="rId15"/>
    <p:sldId id="354" r:id="rId16"/>
    <p:sldId id="335" r:id="rId17"/>
    <p:sldId id="366" r:id="rId18"/>
    <p:sldId id="334" r:id="rId19"/>
    <p:sldId id="358" r:id="rId20"/>
    <p:sldId id="359" r:id="rId21"/>
    <p:sldId id="361" r:id="rId22"/>
    <p:sldId id="362" r:id="rId23"/>
    <p:sldId id="304" r:id="rId24"/>
    <p:sldId id="291" r:id="rId25"/>
    <p:sldId id="338" r:id="rId26"/>
    <p:sldId id="340" r:id="rId27"/>
    <p:sldId id="341" r:id="rId28"/>
    <p:sldId id="342" r:id="rId29"/>
    <p:sldId id="343" r:id="rId30"/>
    <p:sldId id="346" r:id="rId31"/>
    <p:sldId id="345" r:id="rId32"/>
    <p:sldId id="347" r:id="rId33"/>
    <p:sldId id="348" r:id="rId34"/>
    <p:sldId id="356" r:id="rId35"/>
    <p:sldId id="384" r:id="rId36"/>
    <p:sldId id="350" r:id="rId37"/>
    <p:sldId id="357" r:id="rId38"/>
    <p:sldId id="351" r:id="rId39"/>
    <p:sldId id="353" r:id="rId40"/>
    <p:sldId id="369" r:id="rId41"/>
    <p:sldId id="373" r:id="rId42"/>
    <p:sldId id="374" r:id="rId43"/>
    <p:sldId id="385" r:id="rId44"/>
    <p:sldId id="376" r:id="rId45"/>
    <p:sldId id="380" r:id="rId46"/>
    <p:sldId id="381" r:id="rId47"/>
    <p:sldId id="382" r:id="rId48"/>
    <p:sldId id="378" r:id="rId49"/>
    <p:sldId id="383" r:id="rId50"/>
    <p:sldId id="387" r:id="rId51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DFA96D-7449-0051-C760-D08A0C62C440}" name="Katerina Vlaskova" initials="KV" userId="a1e7a171fc4d059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107"/>
    <a:srgbClr val="3C3D40"/>
    <a:srgbClr val="EFF0F1"/>
    <a:srgbClr val="3B3D40"/>
    <a:srgbClr val="91989C"/>
    <a:srgbClr val="EE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86" autoAdjust="0"/>
    <p:restoredTop sz="93333" autoAdjust="0"/>
  </p:normalViewPr>
  <p:slideViewPr>
    <p:cSldViewPr>
      <p:cViewPr varScale="1">
        <p:scale>
          <a:sx n="103" d="100"/>
          <a:sy n="103" d="100"/>
        </p:scale>
        <p:origin x="191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handoutMaster" Target="handoutMasters/handoutMaster1.xml"/><Relationship Id="rId58" Type="http://schemas.microsoft.com/office/2018/10/relationships/authors" Target="authors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ableStyles" Target="tableStyles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16CA5CC-92ED-45DD-8060-FB18F474A871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3D0F6CA-951A-4568-B4A3-129C973F83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45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8A62B38-A83C-4B19-98D8-E8DFDEAE3517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83AAC2C-AEA7-4CEE-A2E1-3CDBE26074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033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FFCBB7-5CC1-46B6-8BA0-957C6B85E6E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25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FFCBB7-5CC1-46B6-8BA0-957C6B85E6E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001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005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141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915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398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79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EFF0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>
              <a:solidFill>
                <a:schemeClr val="bg1"/>
              </a:solidFill>
            </a:endParaRPr>
          </a:p>
        </p:txBody>
      </p:sp>
      <p:pic>
        <p:nvPicPr>
          <p:cNvPr id="5" name="Obrázek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5805488"/>
            <a:ext cx="9699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rgbClr val="E06107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3C3D4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EFF0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rgbClr val="E06107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3C3D4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3B3D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4406901"/>
            <a:ext cx="11377264" cy="1345932"/>
          </a:xfrm>
        </p:spPr>
        <p:txBody>
          <a:bodyPr/>
          <a:lstStyle>
            <a:lvl1pPr algn="l">
              <a:defRPr sz="4000" b="1" cap="none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7368" y="2906714"/>
            <a:ext cx="11377264" cy="148240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9375" y="1619250"/>
            <a:ext cx="5374991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304925" indent="-395288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1981200" indent="-2857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4032" y="1619250"/>
            <a:ext cx="5400598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195387" indent="-285750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2093913" indent="-398463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 mas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944" y="1700808"/>
            <a:ext cx="6192687" cy="4680520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5" name="Zástupný symbol obrázku 4"/>
          <p:cNvSpPr>
            <a:spLocks noGrp="1"/>
          </p:cNvSpPr>
          <p:nvPr>
            <p:ph type="pic" sz="quarter" idx="10"/>
          </p:nvPr>
        </p:nvSpPr>
        <p:spPr>
          <a:xfrm>
            <a:off x="551864" y="1881068"/>
            <a:ext cx="4320000" cy="4320000"/>
          </a:xfrm>
          <a:prstGeom prst="ellipse">
            <a:avLst/>
          </a:prstGeom>
          <a:ln w="177800">
            <a:solidFill>
              <a:srgbClr val="3C3D40"/>
            </a:solidFill>
          </a:ln>
        </p:spPr>
        <p:txBody>
          <a:bodyPr wrap="none" anchor="ctr" anchorCtr="1"/>
          <a:lstStyle>
            <a:lvl1pPr marL="0" marR="0" indent="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Tx/>
              <a:buNone/>
              <a:tabLst>
                <a:tab pos="360000" algn="l"/>
                <a:tab pos="720000" algn="l"/>
              </a:tabLst>
              <a:defRPr lang="cs-CZ" sz="2000" noProof="0" dirty="0">
                <a:solidFill>
                  <a:srgbClr val="E06107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213" y="764704"/>
            <a:ext cx="3768419" cy="38164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79374" y="764704"/>
            <a:ext cx="7248808" cy="5616624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E0610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016213" y="4647258"/>
            <a:ext cx="3768419" cy="1734070"/>
          </a:xfrm>
        </p:spPr>
        <p:txBody>
          <a:bodyPr/>
          <a:lstStyle>
            <a:lvl1pPr marL="0" indent="0">
              <a:buNone/>
              <a:defRPr sz="1400">
                <a:solidFill>
                  <a:srgbClr val="3C3D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13688-F345-468B-AA59-E2F9A1C8ECBC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0FBF1-926D-47C1-959F-C7580A55F4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3B3D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>
              <a:solidFill>
                <a:srgbClr val="3B3D40"/>
              </a:solidFill>
            </a:endParaRPr>
          </a:p>
        </p:txBody>
      </p:sp>
      <p:pic>
        <p:nvPicPr>
          <p:cNvPr id="5" name="Obrázek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75" y="5805488"/>
            <a:ext cx="9715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3A945-0C87-48F2-B21E-A8F67776D015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F75DC-991C-4656-AFA8-4B2F51196F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B6257-A4DE-4A3E-8646-384932CA7534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9D75F-C2E6-4E2D-8B27-BD469E13D4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0265-CD39-4CDC-BA3E-DB58AFBCE4EE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3F1C-D886-4880-BE69-814FD1D144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46DA3-0C7F-4E87-A2C3-045E6216DA2C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8569F-249D-4E0E-B263-9B6227614C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DEF85-50F4-444F-84AD-97AC191F2502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DB4CE-D65E-4E75-8A42-AA452BD93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EC0B-0554-464E-B109-14083DE0B3E3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04DA0-412E-4550-941C-C0FE353D6C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79661-2CCC-451E-880A-F3DD67519952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4EDB-37F4-4829-8ACE-DFC987AD22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E3F3B-FB34-46F8-B679-396C2454E025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37511-E535-429D-B1D8-6FE2942D87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48274-D8BF-47D1-8C61-626206B4D6DE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795A9-EDA0-467D-9224-7CBDD12330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5BB5C-11FA-4889-8CF4-0C6ED44F63EB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5B1C7-2BAE-4C3A-AB9A-12559C5D4D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4406901"/>
            <a:ext cx="11377264" cy="1345932"/>
          </a:xfrm>
        </p:spPr>
        <p:txBody>
          <a:bodyPr/>
          <a:lstStyle>
            <a:lvl1pPr algn="l">
              <a:defRPr sz="4000" b="1" cap="none" baseline="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7368" y="2906714"/>
            <a:ext cx="11377264" cy="148240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9375" y="1619250"/>
            <a:ext cx="5374991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304925" indent="-395288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1981200" indent="-2857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4032" y="1619250"/>
            <a:ext cx="5400598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195387" indent="-285750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2093913" indent="-398463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 mas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944" y="1700808"/>
            <a:ext cx="6192687" cy="4680520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5" name="Zástupný symbol obrázku 4"/>
          <p:cNvSpPr>
            <a:spLocks noGrp="1"/>
          </p:cNvSpPr>
          <p:nvPr>
            <p:ph type="pic" sz="quarter" idx="10"/>
          </p:nvPr>
        </p:nvSpPr>
        <p:spPr>
          <a:xfrm>
            <a:off x="551864" y="1881068"/>
            <a:ext cx="4320000" cy="4320000"/>
          </a:xfrm>
          <a:prstGeom prst="ellipse">
            <a:avLst/>
          </a:prstGeom>
          <a:ln w="177800">
            <a:solidFill>
              <a:srgbClr val="3C3D40"/>
            </a:solidFill>
          </a:ln>
        </p:spPr>
        <p:txBody>
          <a:bodyPr wrap="none" anchor="ctr" anchorCtr="1"/>
          <a:lstStyle>
            <a:lvl1pPr marL="0" marR="0" indent="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Tx/>
              <a:buNone/>
              <a:tabLst>
                <a:tab pos="360000" algn="l"/>
                <a:tab pos="720000" algn="l"/>
              </a:tabLst>
              <a:defRPr lang="cs-CZ" sz="2000" noProof="0" dirty="0">
                <a:solidFill>
                  <a:srgbClr val="E06107"/>
                </a:solidFill>
              </a:defRPr>
            </a:lvl1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213" y="764704"/>
            <a:ext cx="3768419" cy="38164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79374" y="764704"/>
            <a:ext cx="7248808" cy="5616624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E0610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016213" y="4647258"/>
            <a:ext cx="3768419" cy="1734070"/>
          </a:xfrm>
        </p:spPr>
        <p:txBody>
          <a:bodyPr/>
          <a:lstStyle>
            <a:lvl1pPr marL="0" indent="0">
              <a:buNone/>
              <a:defRPr sz="1400">
                <a:solidFill>
                  <a:srgbClr val="3C3D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765175"/>
            <a:ext cx="84788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7883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189913" y="6381750"/>
            <a:ext cx="6477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  <a:defRPr/>
            </a:pPr>
            <a:fld id="{DFA4C246-0930-4980-B7DA-3BDCA5C40438}" type="slidenum">
              <a:rPr lang="cs-CZ" sz="1200" b="1">
                <a:solidFill>
                  <a:srgbClr val="E06107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cs-CZ" sz="900" b="1" dirty="0">
              <a:solidFill>
                <a:srgbClr val="E0610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358775" rtl="0" eaLnBrk="0" fontAlgn="base" hangingPunct="0">
        <a:spcBef>
          <a:spcPct val="20000"/>
        </a:spcBef>
        <a:spcAft>
          <a:spcPct val="0"/>
        </a:spcAft>
        <a:buClr>
          <a:srgbClr val="3C3D40"/>
        </a:buClr>
        <a:buFont typeface="Arial" charset="0"/>
        <a:buChar char="•"/>
        <a:tabLst>
          <a:tab pos="358775" algn="l"/>
          <a:tab pos="719138" algn="l"/>
        </a:tabLst>
        <a:defRPr sz="2400">
          <a:solidFill>
            <a:srgbClr val="3C3D40"/>
          </a:solidFill>
          <a:latin typeface="+mn-lt"/>
          <a:ea typeface="+mn-ea"/>
          <a:cs typeface="+mn-cs"/>
        </a:defRPr>
      </a:lvl1pPr>
      <a:lvl2pPr marL="812800" indent="-342900" algn="l" defTabSz="719138" rtl="0" eaLnBrk="0" fontAlgn="base" hangingPunct="0">
        <a:spcBef>
          <a:spcPct val="20000"/>
        </a:spcBef>
        <a:spcAft>
          <a:spcPct val="0"/>
        </a:spcAft>
        <a:buClr>
          <a:srgbClr val="E06107"/>
        </a:buClr>
        <a:buFont typeface="Calibri" pitchFamily="34" charset="0"/>
        <a:buChar char="→"/>
        <a:tabLst>
          <a:tab pos="358775" algn="l"/>
          <a:tab pos="719138" algn="l"/>
        </a:tabLst>
        <a:defRPr sz="2000">
          <a:solidFill>
            <a:srgbClr val="3C3D40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o"/>
        <a:defRPr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•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DF6D27"/>
        </a:buClr>
        <a:buChar char="•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765175"/>
            <a:ext cx="84788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7883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189913" y="6381750"/>
            <a:ext cx="6477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  <a:defRPr/>
            </a:pPr>
            <a:fld id="{403DC312-B4AA-4588-84B0-78924DD437AD}" type="slidenum">
              <a:rPr lang="cs-CZ" sz="1200" b="1">
                <a:solidFill>
                  <a:srgbClr val="E06107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cs-CZ" sz="900" b="1" dirty="0">
              <a:solidFill>
                <a:srgbClr val="E0610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358775" rtl="0" eaLnBrk="0" fontAlgn="base" hangingPunct="0">
        <a:spcBef>
          <a:spcPct val="20000"/>
        </a:spcBef>
        <a:spcAft>
          <a:spcPct val="0"/>
        </a:spcAft>
        <a:buClr>
          <a:srgbClr val="3C3D40"/>
        </a:buClr>
        <a:buFont typeface="Arial" charset="0"/>
        <a:buChar char="•"/>
        <a:tabLst>
          <a:tab pos="358775" algn="l"/>
          <a:tab pos="719138" algn="l"/>
        </a:tabLst>
        <a:defRPr sz="2400">
          <a:solidFill>
            <a:srgbClr val="3C3D40"/>
          </a:solidFill>
          <a:latin typeface="+mn-lt"/>
          <a:ea typeface="+mn-ea"/>
          <a:cs typeface="+mn-cs"/>
        </a:defRPr>
      </a:lvl1pPr>
      <a:lvl2pPr marL="812800" indent="-342900" algn="l" defTabSz="719138" rtl="0" eaLnBrk="0" fontAlgn="base" hangingPunct="0">
        <a:spcBef>
          <a:spcPct val="20000"/>
        </a:spcBef>
        <a:spcAft>
          <a:spcPct val="0"/>
        </a:spcAft>
        <a:buClr>
          <a:srgbClr val="E06107"/>
        </a:buClr>
        <a:buFont typeface="Calibri" pitchFamily="34" charset="0"/>
        <a:buChar char="→"/>
        <a:tabLst>
          <a:tab pos="358775" algn="l"/>
          <a:tab pos="719138" algn="l"/>
        </a:tabLst>
        <a:defRPr sz="2000">
          <a:solidFill>
            <a:srgbClr val="3C3D40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o"/>
        <a:defRPr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•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DF6D27"/>
        </a:buClr>
        <a:buChar char="•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A9F9B5B-9992-4CB3-A3C3-AE8A1A238BDF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609D1D8-54C6-426D-8B82-446348CCC6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novotna@euroregion-pomoravi.cz" TargetMode="Externa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euroregion-pomoravi.cz/" TargetMode="External"/><Relationship Id="rId7" Type="http://schemas.openxmlformats.org/officeDocument/2006/relationships/hyperlink" Target="http://www.noeregional.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://www.rmooe.at/" TargetMode="External"/><Relationship Id="rId5" Type="http://schemas.openxmlformats.org/officeDocument/2006/relationships/hyperlink" Target="http://www.obcevysociny.cz/" TargetMode="External"/><Relationship Id="rId4" Type="http://schemas.openxmlformats.org/officeDocument/2006/relationships/hyperlink" Target="http://www.silvanortica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ctrTitle" idx="4294967295"/>
          </p:nvPr>
        </p:nvSpPr>
        <p:spPr>
          <a:xfrm>
            <a:off x="453231" y="1479318"/>
            <a:ext cx="8237537" cy="1662113"/>
          </a:xfrm>
          <a:solidFill>
            <a:schemeClr val="accent6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/>
          <a:lstStyle/>
          <a:p>
            <a:pPr eaLnBrk="1" hangingPunct="1"/>
            <a: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FOND MALÝCH PROJEKTŮ </a:t>
            </a:r>
            <a:b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INTERREG</a:t>
            </a:r>
            <a:b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Rakousko – Česko 2021-2027</a:t>
            </a:r>
            <a:endParaRPr lang="en-GB" sz="28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5842" name="Podnadpis 2"/>
          <p:cNvSpPr>
            <a:spLocks noGrp="1"/>
          </p:cNvSpPr>
          <p:nvPr>
            <p:ph type="subTitle" idx="4294967295"/>
          </p:nvPr>
        </p:nvSpPr>
        <p:spPr>
          <a:xfrm>
            <a:off x="784225" y="2924944"/>
            <a:ext cx="7643813" cy="2940856"/>
          </a:xfrm>
        </p:spPr>
        <p:txBody>
          <a:bodyPr lIns="0" tIns="0" rIns="0" bIns="0"/>
          <a:lstStyle/>
          <a:p>
            <a:pPr marL="0" indent="0" algn="ctr" eaLnBrk="1" hangingPunct="1">
              <a:buFontTx/>
              <a:buNone/>
            </a:pPr>
            <a:endParaRPr lang="cs-CZ" b="1" dirty="0">
              <a:solidFill>
                <a:schemeClr val="accent6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b="1" dirty="0">
                <a:solidFill>
                  <a:schemeClr val="accent6"/>
                </a:solidFill>
              </a:rPr>
              <a:t>Seminář pro žadatele</a:t>
            </a:r>
          </a:p>
          <a:p>
            <a:pPr marL="0" indent="0" algn="ctr" eaLnBrk="1" hangingPunct="1">
              <a:buFontTx/>
              <a:buNone/>
            </a:pPr>
            <a:endParaRPr lang="cs-CZ" sz="105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2400" i="1" dirty="0">
                <a:solidFill>
                  <a:schemeClr val="bg1">
                    <a:lumMod val="65000"/>
                  </a:schemeClr>
                </a:solidFill>
              </a:rPr>
              <a:t>28. 5. 2024 České Budějovice</a:t>
            </a:r>
            <a:br>
              <a:rPr lang="cs-CZ" sz="2800" i="1" dirty="0">
                <a:solidFill>
                  <a:schemeClr val="bg1">
                    <a:lumMod val="65000"/>
                  </a:schemeClr>
                </a:solidFill>
              </a:rPr>
            </a:br>
            <a:endParaRPr lang="cs-CZ" sz="280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2400" i="1" dirty="0">
                <a:solidFill>
                  <a:schemeClr val="accent6"/>
                </a:solidFill>
              </a:rPr>
              <a:t>Sdružení Jihočeská Silva </a:t>
            </a:r>
            <a:r>
              <a:rPr lang="cs-CZ" sz="2400" i="1" dirty="0" err="1">
                <a:solidFill>
                  <a:schemeClr val="accent6"/>
                </a:solidFill>
              </a:rPr>
              <a:t>Nortica</a:t>
            </a:r>
            <a:endParaRPr lang="cs-CZ" sz="2800" dirty="0">
              <a:solidFill>
                <a:schemeClr val="accent6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14675" y="2492375"/>
            <a:ext cx="3743325" cy="3667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DCEDBF5-5749-0432-1638-E89D80B688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172"/>
            <a:ext cx="4640992" cy="139829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B9545DD-2733-8BD5-2723-020077F421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5865800"/>
            <a:ext cx="5760720" cy="7366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484784"/>
            <a:ext cx="8683257" cy="5112567"/>
          </a:xfrm>
        </p:spPr>
        <p:txBody>
          <a:bodyPr lIns="0" tIns="0" rIns="0" bIns="0"/>
          <a:lstStyle/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cap="all" dirty="0">
                <a:cs typeface="Calibri" panose="020F0502020204030204" pitchFamily="34" charset="0"/>
              </a:rPr>
              <a:t>	</a:t>
            </a:r>
            <a:r>
              <a:rPr lang="cs-CZ" sz="1800" b="1" cap="all" dirty="0">
                <a:solidFill>
                  <a:schemeClr val="accent2"/>
                </a:solidFill>
                <a:cs typeface="Calibri" panose="020F0502020204030204" pitchFamily="34" charset="0"/>
              </a:rPr>
              <a:t>Malý projekt typu B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samostatné projektové žádosti 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 obou stranách hranice.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ýše celkových projektových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výdajů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obě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projektové žádosti nesmí přesáhnout finanční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rozsah malých projektů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bě 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žádosti musí být projednány na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stejném </a:t>
            </a:r>
            <a:r>
              <a:rPr lang="cs-CZ" sz="18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RMV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Oba projekty mají jeden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společný cíl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společné cílové skupiny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ktivity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 obou stranách hranice probíhají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paralelně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nebo na sebe bezprostředně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navazují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Nesmí dojít k překrývání rozpočtu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vždy musí být zcela jasné, na které straně hranice výdaje vznikly.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 žádosti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nutné uvést přesnou vazbu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 partnerský projekt. </a:t>
            </a:r>
          </a:p>
          <a:p>
            <a:pPr marL="342900" lvl="0" indent="-3429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cap="all" dirty="0">
              <a:cs typeface="Calibri" panose="020F0502020204030204" pitchFamily="34" charset="0"/>
            </a:endParaRPr>
          </a:p>
          <a:p>
            <a:pPr algn="just"/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br>
              <a:rPr lang="cs-CZ" sz="1800" dirty="0">
                <a:ea typeface="Cambria" panose="02040503050406030204" pitchFamily="18" charset="0"/>
              </a:rPr>
            </a:br>
            <a:endParaRPr lang="cs-CZ" sz="1800" dirty="0">
              <a:ea typeface="Cambria" panose="020405030504060302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278F757-3A01-E4E5-BCDC-25F7D57C0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2B425A6-6AA2-E834-2947-2657C9EBE95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Typy malých projektů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2207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/>
          <p:cNvSpPr>
            <a:spLocks noGrp="1"/>
          </p:cNvSpPr>
          <p:nvPr>
            <p:ph idx="4294967295"/>
          </p:nvPr>
        </p:nvSpPr>
        <p:spPr>
          <a:xfrm>
            <a:off x="190500" y="1877026"/>
            <a:ext cx="8785225" cy="4604638"/>
          </a:xfrm>
        </p:spPr>
        <p:txBody>
          <a:bodyPr lIns="0" tIns="0" rIns="0" bIns="0"/>
          <a:lstStyle/>
          <a:p>
            <a:pPr marL="0" indent="0">
              <a:buNone/>
            </a:pPr>
            <a:endParaRPr lang="cs-CZ" sz="2000" b="1" dirty="0"/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cs-CZ" sz="2000" dirty="0"/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společná příprava  - povinné kritérium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společná realizace - povinné kritérium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společný personál - volitelné kritérium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společné financování - volitelné kritérium</a:t>
            </a:r>
          </a:p>
          <a:p>
            <a:pPr lvl="1">
              <a:buNone/>
            </a:pPr>
            <a:endParaRPr lang="cs-CZ" sz="32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3FDB237-1115-9AE8-DEB6-173F2F1548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608397CD-47C2-2980-DCD5-13AD81E63A30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Kritéria spolupráce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73318F71-58BB-65E9-3013-00C2E454CFE6}"/>
              </a:ext>
            </a:extLst>
          </p:cNvPr>
          <p:cNvGrpSpPr/>
          <p:nvPr/>
        </p:nvGrpSpPr>
        <p:grpSpPr>
          <a:xfrm>
            <a:off x="196585" y="1130701"/>
            <a:ext cx="8352928" cy="1492650"/>
            <a:chOff x="196585" y="1130701"/>
            <a:chExt cx="8352928" cy="1492650"/>
          </a:xfrm>
        </p:grpSpPr>
        <p:sp>
          <p:nvSpPr>
            <p:cNvPr id="4" name="Obdélník: se zakulacenými rohy 3">
              <a:extLst>
                <a:ext uri="{FF2B5EF4-FFF2-40B4-BE49-F238E27FC236}">
                  <a16:creationId xmlns:a16="http://schemas.microsoft.com/office/drawing/2014/main" id="{E3F7E1F2-B8C6-5557-568F-4C7D8981280A}"/>
                </a:ext>
              </a:extLst>
            </p:cNvPr>
            <p:cNvSpPr/>
            <p:nvPr/>
          </p:nvSpPr>
          <p:spPr>
            <a:xfrm>
              <a:off x="196585" y="1476250"/>
              <a:ext cx="8352928" cy="9144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>
                <a:buNone/>
              </a:pPr>
              <a:r>
                <a:rPr lang="cs-CZ" sz="1800" dirty="0">
                  <a:solidFill>
                    <a:schemeClr val="accent6"/>
                  </a:solidFill>
                </a:rPr>
                <a:t>              Každý malý projekt </a:t>
              </a:r>
              <a:r>
                <a:rPr lang="cs-CZ" sz="1800" b="1" dirty="0">
                  <a:solidFill>
                    <a:schemeClr val="accent6"/>
                  </a:solidFill>
                </a:rPr>
                <a:t>musí splnit 3 kritéria </a:t>
              </a:r>
              <a:r>
                <a:rPr lang="cs-CZ" sz="1800" dirty="0">
                  <a:solidFill>
                    <a:schemeClr val="accent6"/>
                  </a:solidFill>
                </a:rPr>
                <a:t>přeshraniční spolupráce</a:t>
              </a:r>
            </a:p>
          </p:txBody>
        </p:sp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390010B7-C45B-6FAA-F2E4-4F68CC646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1130701"/>
              <a:ext cx="666095" cy="14926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484784"/>
            <a:ext cx="8229600" cy="4824536"/>
          </a:xfrm>
        </p:spPr>
        <p:txBody>
          <a:bodyPr lIns="0" tIns="0" rIns="0" bIns="0"/>
          <a:lstStyle/>
          <a:p>
            <a:pPr marL="0" indent="0" algn="just">
              <a:buNone/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FMP</a:t>
            </a:r>
            <a:r>
              <a:rPr lang="cs-CZ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cs-CZ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-to-</a:t>
            </a:r>
            <a:r>
              <a:rPr lang="cs-CZ" sz="20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cs-CZ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b="1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Spolupráce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bottom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-up“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mezi občany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v příhraničním regionu, malé projekty</a:t>
            </a:r>
            <a:b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podporu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společného porozumění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přeshraničního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síťování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občanů na obou stranách hranice.</a:t>
            </a:r>
          </a:p>
          <a:p>
            <a:pPr marL="0" indent="0" algn="just">
              <a:buNone/>
            </a:pPr>
            <a:endParaRPr lang="cs-CZ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FMP</a:t>
            </a:r>
            <a:r>
              <a:rPr lang="cs-CZ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kultura a cestovní ruch </a:t>
            </a:r>
            <a:endParaRPr lang="cs-CZ" sz="1800" b="1" dirty="0">
              <a:solidFill>
                <a:schemeClr val="accent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Společné pilotní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akce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malé investice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podporu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cestovního ruchu a kultury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např.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marketingové aktivity, turistické značení, digitalizace turistické/kulturní nabídky, prezentace na akcích kulturního a turistického charakteru, menší investiční úpravy podél turistických stezek a vylepšení infrastruktury kulturních zařízení jako např. muzea, galerie, výstavní plochy.</a:t>
            </a:r>
            <a:endParaRPr lang="cs-CZ" sz="16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	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CAC464C-585A-A566-A2CC-5D57382CD7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229F0835-E34A-34BF-A560-7CCA677879D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Dva fondy malých projektů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268760"/>
            <a:ext cx="8229600" cy="5040560"/>
          </a:xfrm>
        </p:spPr>
        <p:txBody>
          <a:bodyPr lIns="0" tIns="0" rIns="0" bIns="0"/>
          <a:lstStyle/>
          <a:p>
            <a:pPr marL="0" indent="0" algn="just">
              <a:buNone/>
            </a:pPr>
            <a:r>
              <a:rPr lang="cs-CZ" sz="2000" dirty="0"/>
              <a:t>Cílem je </a:t>
            </a:r>
            <a:r>
              <a:rPr lang="cs-CZ" sz="2000" b="1" dirty="0"/>
              <a:t>podpořit přeshraniční vztahy </a:t>
            </a:r>
            <a:r>
              <a:rPr lang="cs-CZ" sz="2000" dirty="0"/>
              <a:t>mezi občany a vzájemné porozumění a </a:t>
            </a:r>
            <a:r>
              <a:rPr lang="cs-CZ" sz="2000" b="1" dirty="0"/>
              <a:t>posílit komunikaci</a:t>
            </a:r>
            <a:r>
              <a:rPr lang="cs-CZ" sz="2000" dirty="0"/>
              <a:t> mezi lidmi v příhraničí.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Hlavní cílové skupiny:</a:t>
            </a:r>
            <a:endParaRPr lang="cs-CZ" sz="1800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obyvatelé a návštěvníci přeshraničního regionu;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subjekty, orgány a instituce veřejné správy;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instituce vzdělávacího systému;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organizace občanské společnosti.</a:t>
            </a: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endParaRPr lang="cs-CZ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Správcem je Jihočeská Silva </a:t>
            </a:r>
            <a:r>
              <a:rPr lang="cs-CZ" sz="1800" dirty="0" err="1">
                <a:ea typeface="Calibri" panose="020F0502020204030204" pitchFamily="34" charset="0"/>
                <a:cs typeface="Calibri" panose="020F0502020204030204" pitchFamily="34" charset="0"/>
              </a:rPr>
              <a:t>Nortica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 www.silvanortica.com.</a:t>
            </a: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CAC464C-585A-A566-A2CC-5D57382CD7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20EA807-ED48-7F16-18BC-9266699C3A22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chemeClr val="bg1"/>
                </a:solidFill>
                <a:latin typeface="+mj-lt"/>
              </a:rPr>
              <a:t>People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 to </a:t>
            </a:r>
            <a:r>
              <a:rPr lang="cs-CZ" sz="2800" b="1" dirty="0" err="1">
                <a:solidFill>
                  <a:schemeClr val="bg1"/>
                </a:solidFill>
                <a:latin typeface="+mj-lt"/>
              </a:rPr>
              <a:t>people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7BCD492-72AE-97C8-DDE2-E6331E686816}"/>
              </a:ext>
            </a:extLst>
          </p:cNvPr>
          <p:cNvSpPr/>
          <p:nvPr/>
        </p:nvSpPr>
        <p:spPr>
          <a:xfrm>
            <a:off x="1115616" y="5589240"/>
            <a:ext cx="5760640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cs-CZ" sz="1800" dirty="0">
                <a:solidFill>
                  <a:schemeClr val="accent6"/>
                </a:solidFill>
              </a:rPr>
              <a:t>              	</a:t>
            </a:r>
            <a:r>
              <a:rPr lang="cs-CZ" dirty="0">
                <a:solidFill>
                  <a:schemeClr val="accent6"/>
                </a:solidFill>
              </a:rPr>
              <a:t>      </a:t>
            </a:r>
            <a:r>
              <a:rPr lang="cs-CZ" sz="1800" dirty="0">
                <a:solidFill>
                  <a:schemeClr val="accent6"/>
                </a:solidFill>
              </a:rPr>
              <a:t> Investiční opatření zde nejsou možná.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DA659C3-C4E5-4B94-30CE-5F2C367803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8" y="5254754"/>
            <a:ext cx="666095" cy="149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18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 idx="4294967295"/>
          </p:nvPr>
        </p:nvSpPr>
        <p:spPr>
          <a:xfrm>
            <a:off x="506279" y="1247678"/>
            <a:ext cx="8229600" cy="369332"/>
          </a:xfrm>
        </p:spPr>
        <p:txBody>
          <a:bodyPr lIns="0" tIns="0" rIns="0" bIns="0" anchor="t"/>
          <a:lstStyle/>
          <a:p>
            <a:pPr marL="365760" indent="-365760" algn="l">
              <a:lnSpc>
                <a:spcPct val="120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2400" b="1" dirty="0">
                <a:solidFill>
                  <a:schemeClr val="accent6"/>
                </a:solidFill>
                <a:latin typeface="+mj-lt"/>
              </a:rPr>
              <a:t>Příklady podporovaných aktivit</a:t>
            </a:r>
            <a:r>
              <a:rPr lang="cs-CZ" sz="2400" b="1" dirty="0">
                <a:solidFill>
                  <a:schemeClr val="accent6"/>
                </a:solidFill>
              </a:rPr>
              <a:t>:</a:t>
            </a:r>
            <a:br>
              <a:rPr lang="cs-CZ" sz="3600" dirty="0"/>
            </a:br>
            <a:endParaRPr lang="cs-CZ" sz="3600" b="1" cap="all" dirty="0">
              <a:latin typeface="Calibri"/>
              <a:ea typeface="Times New Roman"/>
              <a:cs typeface="Calibri"/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16832"/>
            <a:ext cx="8229600" cy="4392488"/>
          </a:xfrm>
        </p:spPr>
        <p:txBody>
          <a:bodyPr lIns="0" tIns="0" rIns="0" bIns="0"/>
          <a:lstStyle/>
          <a:p>
            <a:pPr marL="0" indent="0"/>
            <a:r>
              <a:rPr lang="cs-CZ" sz="2000" dirty="0"/>
              <a:t> </a:t>
            </a:r>
            <a:r>
              <a:rPr lang="cs-CZ" sz="1800" dirty="0"/>
              <a:t>  aktivity ke </a:t>
            </a:r>
            <a:r>
              <a:rPr lang="cs-CZ" sz="1800" b="1" dirty="0"/>
              <a:t>zlepšení </a:t>
            </a:r>
            <a:r>
              <a:rPr lang="cs-CZ" sz="1800" dirty="0"/>
              <a:t>kulturních, sociálních a hospodářských </a:t>
            </a:r>
            <a:r>
              <a:rPr lang="cs-CZ" sz="1800" b="1" dirty="0"/>
              <a:t>vztahů </a:t>
            </a:r>
            <a:br>
              <a:rPr lang="cs-CZ" sz="1800" dirty="0"/>
            </a:br>
            <a:r>
              <a:rPr lang="cs-CZ" sz="1800" dirty="0"/>
              <a:t>    (získávání znalostí, dovedností, vytváření struktur, systémů a řízení);</a:t>
            </a:r>
            <a:br>
              <a:rPr lang="cs-CZ" sz="1800" dirty="0"/>
            </a:br>
            <a:r>
              <a:rPr lang="cs-CZ" sz="1800" dirty="0"/>
              <a:t> </a:t>
            </a:r>
          </a:p>
          <a:p>
            <a:pPr marL="0" indent="0"/>
            <a:r>
              <a:rPr lang="cs-CZ" sz="1800" dirty="0"/>
              <a:t>   hledání a rozvíjení </a:t>
            </a:r>
            <a:r>
              <a:rPr lang="cs-CZ" sz="1800" b="1" dirty="0"/>
              <a:t>společných řešení </a:t>
            </a:r>
            <a:r>
              <a:rPr lang="cs-CZ" sz="1800" dirty="0"/>
              <a:t>na místní úrovni;</a:t>
            </a:r>
            <a:br>
              <a:rPr lang="cs-CZ" sz="1800" dirty="0"/>
            </a:br>
            <a:endParaRPr lang="cs-CZ" sz="1800" dirty="0"/>
          </a:p>
          <a:p>
            <a:pPr marL="0" indent="0"/>
            <a:r>
              <a:rPr lang="cs-CZ" sz="1800" b="1" dirty="0"/>
              <a:t>   potkávací a síťovací aktivity;</a:t>
            </a:r>
            <a:br>
              <a:rPr lang="cs-CZ" sz="1800" dirty="0"/>
            </a:br>
            <a:endParaRPr lang="cs-CZ" sz="1800" dirty="0"/>
          </a:p>
          <a:p>
            <a:r>
              <a:rPr lang="cs-CZ" sz="1800" dirty="0"/>
              <a:t>školení, </a:t>
            </a:r>
            <a:r>
              <a:rPr lang="cs-CZ" sz="1800" b="1" dirty="0"/>
              <a:t>workshopy, semináře</a:t>
            </a:r>
            <a:r>
              <a:rPr lang="cs-CZ" sz="1800" dirty="0"/>
              <a:t>, kurzy, odborné či vzdělávací </a:t>
            </a:r>
            <a:r>
              <a:rPr lang="cs-CZ" sz="1800" b="1" dirty="0"/>
              <a:t>exkurze</a:t>
            </a:r>
            <a:r>
              <a:rPr lang="cs-CZ" sz="1800" dirty="0"/>
              <a:t>, konference, stáže, studijní pobyty a cesty, …</a:t>
            </a:r>
            <a:br>
              <a:rPr lang="cs-CZ" sz="1800" dirty="0"/>
            </a:br>
            <a:endParaRPr lang="cs-CZ" sz="1800" dirty="0"/>
          </a:p>
          <a:p>
            <a:pPr lvl="0"/>
            <a:r>
              <a:rPr lang="cs-CZ" sz="1800" dirty="0"/>
              <a:t>kulturní představení, </a:t>
            </a:r>
            <a:r>
              <a:rPr lang="cs-CZ" sz="1800" b="1" dirty="0"/>
              <a:t>festivaly, výstavy</a:t>
            </a:r>
            <a:r>
              <a:rPr lang="cs-CZ" sz="1800" dirty="0"/>
              <a:t>, tábory pro děti, společné výlety, zájezdy či</a:t>
            </a:r>
            <a:r>
              <a:rPr lang="cs-CZ" sz="1800" b="1" dirty="0"/>
              <a:t> exkurze</a:t>
            </a:r>
            <a:r>
              <a:rPr lang="cs-CZ" sz="1800" dirty="0"/>
              <a:t>, soutěže, utkání a turnaje. </a:t>
            </a:r>
          </a:p>
          <a:p>
            <a:pPr marL="0" indent="0" algn="just"/>
            <a:endParaRPr lang="cs-CZ" sz="1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1E1CEBA-CCC0-350F-7852-1283EE8F5D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8C4DC96C-FF32-C317-1B8F-E8C0371B073E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chemeClr val="bg1"/>
                </a:solidFill>
                <a:latin typeface="+mj-lt"/>
              </a:rPr>
              <a:t>People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 to </a:t>
            </a:r>
            <a:r>
              <a:rPr lang="cs-CZ" sz="2800" b="1" dirty="0" err="1">
                <a:solidFill>
                  <a:schemeClr val="bg1"/>
                </a:solidFill>
                <a:latin typeface="+mj-lt"/>
              </a:rPr>
              <a:t>people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196752"/>
            <a:ext cx="8229600" cy="5112568"/>
          </a:xfrm>
        </p:spPr>
        <p:txBody>
          <a:bodyPr lIns="0" tIns="0" rIns="0" bIns="0"/>
          <a:lstStyle/>
          <a:p>
            <a:pPr marL="0" indent="0" algn="just">
              <a:buNone/>
            </a:pPr>
            <a:endParaRPr lang="cs-CZ" sz="1600" b="1" dirty="0">
              <a:latin typeface="+mj-lt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/>
              <a:t>Cílem je podpořit projekty, které </a:t>
            </a:r>
            <a:r>
              <a:rPr lang="cs-CZ" sz="1800" b="1" dirty="0"/>
              <a:t>doplní nabídku kultury a cestovního ruchu </a:t>
            </a:r>
            <a:r>
              <a:rPr lang="cs-CZ" sz="1800" dirty="0"/>
              <a:t>v dané přeshraniční lokalitě tak, že bude tvořit jednotný a komplexní produkt.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Hlavní cílové skupiny:</a:t>
            </a:r>
            <a:endParaRPr lang="cs-CZ" sz="1800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obyvatelé přeshraničního regionu;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turisté a návštěvníci regionu;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návštěvníci muzeí, galerií, knihoven a výstav;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samosprávy turistických lokalit;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organizace občanské společnosti;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subjekty v cestovním ruchu a kultuře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br>
              <a:rPr lang="cs-CZ" sz="1800" dirty="0"/>
            </a:br>
            <a:r>
              <a:rPr lang="cs-CZ" sz="1800" dirty="0"/>
              <a:t>Správcem je Euroregion Pomoraví www.</a:t>
            </a:r>
            <a:r>
              <a:rPr lang="cs-CZ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euroregion-pomoravi.cz</a:t>
            </a:r>
            <a:endParaRPr lang="cs-CZ" sz="18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	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CAC464C-585A-A566-A2CC-5D57382CD7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229F0835-E34A-34BF-A560-7CCA677879D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Kultura a cestovní ruch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0541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 idx="4294967295"/>
          </p:nvPr>
        </p:nvSpPr>
        <p:spPr>
          <a:xfrm>
            <a:off x="518864" y="1261982"/>
            <a:ext cx="8229600" cy="438826"/>
          </a:xfrm>
        </p:spPr>
        <p:txBody>
          <a:bodyPr lIns="0" tIns="0" rIns="0" bIns="0" anchor="t"/>
          <a:lstStyle/>
          <a:p>
            <a:pPr marL="365760" indent="-365760" algn="l">
              <a:lnSpc>
                <a:spcPct val="120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2400" b="1" dirty="0">
                <a:solidFill>
                  <a:schemeClr val="accent6"/>
                </a:solidFill>
                <a:latin typeface="+mj-lt"/>
              </a:rPr>
              <a:t>Příklady podporovaných aktivit</a:t>
            </a:r>
            <a:r>
              <a:rPr lang="cs-CZ" sz="2400" b="1" dirty="0">
                <a:solidFill>
                  <a:schemeClr val="accent6"/>
                </a:solidFill>
              </a:rPr>
              <a:t>:</a:t>
            </a:r>
            <a:endParaRPr lang="cs-CZ" sz="2400" b="1" cap="all" dirty="0">
              <a:solidFill>
                <a:schemeClr val="accent6"/>
              </a:solidFill>
              <a:latin typeface="Calibri"/>
              <a:ea typeface="Times New Roman"/>
              <a:cs typeface="Calibri"/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16832"/>
            <a:ext cx="8229600" cy="4392488"/>
          </a:xfrm>
        </p:spPr>
        <p:txBody>
          <a:bodyPr lIns="0" tIns="0" rIns="0" bIns="0"/>
          <a:lstStyle/>
          <a:p>
            <a:pPr marL="0" indent="0" algn="just">
              <a:buNone/>
            </a:pPr>
            <a:r>
              <a:rPr lang="cs-CZ" sz="2400" b="1" dirty="0"/>
              <a:t>		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5516" y="1772816"/>
            <a:ext cx="87129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dirty="0">
                <a:latin typeface="+mn-lt"/>
              </a:rPr>
              <a:t>   </a:t>
            </a:r>
            <a:r>
              <a:rPr lang="cs-CZ" sz="1600" dirty="0">
                <a:latin typeface="+mn-lt"/>
              </a:rPr>
              <a:t>oprava, revitalizace, zpřístupnění </a:t>
            </a:r>
            <a:r>
              <a:rPr lang="cs-CZ" sz="1600" b="1" dirty="0">
                <a:latin typeface="+mn-lt"/>
              </a:rPr>
              <a:t>kulturních památek</a:t>
            </a:r>
            <a:r>
              <a:rPr lang="cs-CZ" sz="1600" dirty="0">
                <a:latin typeface="+mn-lt"/>
              </a:rPr>
              <a:t>, bezbariérovost;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</a:t>
            </a:r>
            <a:r>
              <a:rPr lang="cs-CZ" sz="1600" b="1" dirty="0">
                <a:latin typeface="+mn-lt"/>
              </a:rPr>
              <a:t>podpora rozvoje </a:t>
            </a:r>
            <a:r>
              <a:rPr lang="cs-CZ" sz="1600" dirty="0">
                <a:latin typeface="+mn-lt"/>
              </a:rPr>
              <a:t>muzeí, expozic, galerií, knihoven;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zvýšení kvality </a:t>
            </a:r>
            <a:r>
              <a:rPr lang="cs-CZ" sz="1600" b="1" dirty="0">
                <a:latin typeface="+mn-lt"/>
              </a:rPr>
              <a:t>stávající sítě cyklostezek/cyklotras/</a:t>
            </a:r>
            <a:r>
              <a:rPr lang="cs-CZ" sz="1600" b="1" dirty="0" err="1">
                <a:latin typeface="+mn-lt"/>
              </a:rPr>
              <a:t>singltreků</a:t>
            </a:r>
            <a:r>
              <a:rPr lang="cs-CZ" sz="1600" b="1" dirty="0">
                <a:latin typeface="+mn-lt"/>
              </a:rPr>
              <a:t>, vodáckých  tras, pěších tras, </a:t>
            </a:r>
            <a:r>
              <a:rPr lang="cs-CZ" sz="1600" b="1" dirty="0" err="1">
                <a:latin typeface="+mn-lt"/>
              </a:rPr>
              <a:t>hipostezek</a:t>
            </a:r>
            <a:r>
              <a:rPr lang="cs-CZ" sz="1600" b="1" dirty="0">
                <a:latin typeface="+mn-lt"/>
              </a:rPr>
              <a:t> </a:t>
            </a:r>
            <a:r>
              <a:rPr lang="cs-CZ" sz="1600" dirty="0">
                <a:latin typeface="+mn-lt"/>
              </a:rPr>
              <a:t>apod.;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doplňky k veřejné </a:t>
            </a:r>
            <a:r>
              <a:rPr lang="cs-CZ" sz="1600" b="1" dirty="0">
                <a:latin typeface="+mn-lt"/>
              </a:rPr>
              <a:t>turistické infrastruktuře</a:t>
            </a:r>
            <a:r>
              <a:rPr lang="cs-CZ" sz="1600" dirty="0">
                <a:latin typeface="+mn-lt"/>
              </a:rPr>
              <a:t>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podpora, obnova a propagace nehmotného kulturního dědictví;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b="1" dirty="0">
                <a:latin typeface="+mn-lt"/>
              </a:rPr>
              <a:t>   digitalizace</a:t>
            </a:r>
            <a:r>
              <a:rPr lang="cs-CZ" sz="1600" dirty="0">
                <a:latin typeface="+mn-lt"/>
              </a:rPr>
              <a:t> cestovního ruchu (vytváření aplikací, modernizace a aktualizace webů)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podpora inovativních forem </a:t>
            </a:r>
            <a:r>
              <a:rPr lang="cs-CZ" sz="1600" b="1" dirty="0">
                <a:latin typeface="+mn-lt"/>
              </a:rPr>
              <a:t>prezentace</a:t>
            </a:r>
            <a:r>
              <a:rPr lang="cs-CZ" sz="1600" dirty="0">
                <a:latin typeface="+mn-lt"/>
              </a:rPr>
              <a:t> kultury v přeshraničním kontextu;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podpora aktivit vedoucí k lepšímu poznání kultury v přeshraničním kontextu.</a:t>
            </a: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B8A9788-DD8E-2BED-8DC2-33C8D5AD7D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A186CBEA-1B89-F0C3-C832-97C37BCCD2EF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Kultura a cestovní ruch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844824"/>
            <a:ext cx="8229600" cy="4454376"/>
          </a:xfrm>
        </p:spPr>
        <p:txBody>
          <a:bodyPr lIns="0" tIns="0" rIns="0" bIns="0"/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Ukazatele výstupu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měří přímé výsledky, které byly dosaženy realizací projektu.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b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Ukazatele výsledku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měří změnu, o kterou se realizací projektu usiluje.</a:t>
            </a:r>
            <a:b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Informace o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dosažených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ukazatelích se podává na konci projektu v 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Závěrečné zprávě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nebo pokud je to relevantní do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1–5 let 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 ukončení projektu v rámci Zprávy o udržitelnosti projektu.</a:t>
            </a: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1D75271-ACE3-9CE4-73F7-FD5EA21950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17C54130-4D26-7BB4-BD26-D4DF17EAFE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cap="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Ukazatele výsledků a výstupů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02EF50CD-0A16-8064-B641-FD40DFD27EF8}"/>
              </a:ext>
            </a:extLst>
          </p:cNvPr>
          <p:cNvSpPr/>
          <p:nvPr/>
        </p:nvSpPr>
        <p:spPr>
          <a:xfrm>
            <a:off x="318392" y="2852936"/>
            <a:ext cx="8229600" cy="8155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Každý malý projekt musí přispět alespoň k jednomu ukazateli výstupu.</a:t>
            </a:r>
            <a:endParaRPr lang="cs-CZ" sz="14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D0CDCE1-DC7E-1AEB-6073-52C3BE4828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29" y="2695918"/>
            <a:ext cx="504056" cy="11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07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44996" y="1124744"/>
            <a:ext cx="8403468" cy="5544616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u="sng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Výstupové ukazatele:</a:t>
            </a:r>
            <a:endParaRPr lang="cs-CZ" sz="1600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Účast na společných přeshraničních akcích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81 (počet účastníků – uzavřené akce)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Společně organizované přeshraniční veřejné akce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115 (počet akcí, volně přístupné, bezplatné)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b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Vykazování: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příloha k 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ZZ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C1b2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a další přílohy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dle vybraného ukazatele -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prezenční listina, fotodokumentace, mediální výstupy…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600" b="1" u="sng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u="sng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Výsledkový ukazatel:</a:t>
            </a:r>
            <a:endParaRPr lang="cs-CZ" sz="1600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Účast na společných přeshraničních akcích po dokončení projektu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kód 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85 (počet účastníků)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Souvisí s 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81 i 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b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Vykazování: Do jednoho roku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 ukončení projektu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příloha D1, prezenční listina</a:t>
            </a:r>
            <a:endParaRPr lang="cs-CZ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1D75271-ACE3-9CE4-73F7-FD5EA21950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17C54130-4D26-7BB4-BD26-D4DF17EAFE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cap="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Ukazatele výstupu a výsledku </a:t>
            </a:r>
          </a:p>
          <a:p>
            <a:pPr eaLnBrk="1" hangingPunct="1"/>
            <a:r>
              <a:rPr lang="cs-CZ" sz="1800" b="1" kern="0" cap="all" dirty="0" err="1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People</a:t>
            </a:r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 to </a:t>
            </a:r>
            <a:r>
              <a:rPr lang="cs-CZ" sz="1800" b="1" kern="0" cap="all" dirty="0" err="1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people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665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44996" y="1340768"/>
            <a:ext cx="8229600" cy="5112568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u="sng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Výstupové ukazatele:</a:t>
            </a:r>
            <a:endParaRPr lang="cs-CZ" sz="1800" b="1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Počet podpořených lokalit v oblasti kultury a cestovního ruchu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kód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77</a:t>
            </a:r>
            <a:b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Společně vypracované strategie a akční plány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83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Organizace zapojené do přeshraniční spolupráce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87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Společně vypracovaná řešení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kód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116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Vykazování: 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příloha k </a:t>
            </a:r>
            <a:r>
              <a:rPr lang="cs-CZ" sz="18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ZZ</a:t>
            </a: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C1b1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1D75271-ACE3-9CE4-73F7-FD5EA21950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17C54130-4D26-7BB4-BD26-D4DF17EAFE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cap="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VÝSTUPOVÉ UKAZATELE</a:t>
            </a:r>
          </a:p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Kultura a cestovní ruch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829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916832"/>
            <a:ext cx="8640960" cy="4607793"/>
          </a:xfrm>
        </p:spPr>
        <p:txBody>
          <a:bodyPr lIns="0" tIns="0" rIns="0" bIns="0"/>
          <a:lstStyle/>
          <a:p>
            <a:r>
              <a:rPr lang="cs-CZ" sz="2000" dirty="0"/>
              <a:t>Součástí Programu </a:t>
            </a:r>
            <a:r>
              <a:rPr lang="cs-CZ" sz="2000" b="1" dirty="0" err="1"/>
              <a:t>INTERREG</a:t>
            </a:r>
            <a:r>
              <a:rPr lang="cs-CZ" sz="2000" b="1" dirty="0"/>
              <a:t> Rakousko – Česko 2021-2027.</a:t>
            </a:r>
            <a:br>
              <a:rPr lang="cs-CZ" sz="2000" b="1" dirty="0"/>
            </a:br>
            <a:br>
              <a:rPr lang="cs-CZ" sz="2000" b="1" dirty="0"/>
            </a:br>
            <a:endParaRPr lang="cs-CZ" sz="2000" b="1" dirty="0"/>
          </a:p>
          <a:p>
            <a:r>
              <a:rPr lang="cs-CZ" sz="2000" b="1" dirty="0" err="1"/>
              <a:t>FMP</a:t>
            </a:r>
            <a:r>
              <a:rPr lang="cs-CZ" sz="2000" b="1" dirty="0"/>
              <a:t> </a:t>
            </a:r>
            <a:r>
              <a:rPr lang="cs-CZ" sz="2000" b="1" dirty="0" err="1"/>
              <a:t>people</a:t>
            </a:r>
            <a:r>
              <a:rPr lang="cs-CZ" sz="2000" b="1" dirty="0"/>
              <a:t> to </a:t>
            </a:r>
            <a:r>
              <a:rPr lang="cs-CZ" sz="2000" b="1" dirty="0" err="1"/>
              <a:t>people</a:t>
            </a:r>
            <a:r>
              <a:rPr lang="cs-CZ" sz="2000" b="1" dirty="0"/>
              <a:t> </a:t>
            </a:r>
            <a:r>
              <a:rPr lang="cs-CZ" sz="2000" dirty="0"/>
              <a:t>a</a:t>
            </a:r>
            <a:r>
              <a:rPr lang="cs-CZ" sz="2000" b="1" dirty="0"/>
              <a:t> </a:t>
            </a:r>
            <a:r>
              <a:rPr lang="cs-CZ" sz="2000" b="1" dirty="0" err="1"/>
              <a:t>FMP</a:t>
            </a:r>
            <a:r>
              <a:rPr lang="cs-CZ" sz="2000" b="1" dirty="0"/>
              <a:t> kultura a cestovní ruch.</a:t>
            </a:r>
            <a:br>
              <a:rPr lang="cs-CZ" sz="2000" dirty="0"/>
            </a:br>
            <a:br>
              <a:rPr lang="cs-CZ" sz="2000" dirty="0"/>
            </a:br>
            <a:endParaRPr lang="cs-CZ" sz="2000" dirty="0"/>
          </a:p>
          <a:p>
            <a:r>
              <a:rPr lang="cs-CZ" sz="2000" dirty="0"/>
              <a:t>Projekty do 30 000 € / 50 000 € s přeshraničním dopadem.</a:t>
            </a:r>
          </a:p>
          <a:p>
            <a:pPr marL="0" indent="0">
              <a:buNone/>
            </a:pPr>
            <a:br>
              <a:rPr lang="cs-CZ" sz="2000" dirty="0"/>
            </a:br>
            <a:endParaRPr lang="cs-CZ" sz="2000" dirty="0"/>
          </a:p>
          <a:p>
            <a:r>
              <a:rPr lang="cs-CZ" sz="2000" dirty="0"/>
              <a:t>Musí být realizovány alespoň </a:t>
            </a:r>
            <a:r>
              <a:rPr lang="cs-CZ" sz="2000" b="1" dirty="0"/>
              <a:t>jedním českým </a:t>
            </a:r>
            <a:r>
              <a:rPr lang="cs-CZ" sz="2000" dirty="0"/>
              <a:t>a alespoň </a:t>
            </a:r>
            <a:r>
              <a:rPr lang="cs-CZ" sz="2000" b="1" dirty="0"/>
              <a:t>jedním rakouským</a:t>
            </a:r>
            <a:r>
              <a:rPr lang="cs-CZ" sz="2000" dirty="0"/>
              <a:t> projektovým </a:t>
            </a:r>
            <a:r>
              <a:rPr lang="cs-CZ" sz="2000" b="1" dirty="0"/>
              <a:t>partnerem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br>
              <a:rPr lang="cs-CZ" sz="2000" dirty="0"/>
            </a:br>
            <a:endParaRPr lang="cs-CZ" sz="2000" dirty="0"/>
          </a:p>
          <a:p>
            <a:pPr>
              <a:buNone/>
            </a:pPr>
            <a:br>
              <a:rPr lang="cs-CZ" sz="2800" dirty="0"/>
            </a:br>
            <a:endParaRPr lang="cs-CZ" sz="2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C1AE356-C1D3-8EBF-9823-F5B21CBFB0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440699DD-5C0F-5CAC-F7CB-82DAE34B605E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Základní informace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44996" y="1124744"/>
            <a:ext cx="8229600" cy="5616624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u="sng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Výsledkové ukazatele:</a:t>
            </a:r>
            <a:endParaRPr lang="cs-CZ" sz="1600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Počet návštěvníků podpořených lokalit v oblasti kultury a cestovního ruchu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77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(souvisí s ukazatelem výstupu </a:t>
            </a:r>
            <a:r>
              <a:rPr lang="cs-CZ" sz="16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RCO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77).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Společné strategie a akční plány přijaté organizacemi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79 (souvisí s ukazatelem výstupu </a:t>
            </a:r>
            <a:r>
              <a:rPr lang="cs-CZ" sz="14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RCO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83).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Organizace zapojené do přeshraniční spolupráce po dokončení projektu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84 (souvisí s ukazatelem výstupu </a:t>
            </a:r>
            <a:r>
              <a:rPr lang="cs-CZ" sz="14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RCO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87).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Řešení přijatá nebo rozvíjená organizacemi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104 (souvisí s ukazatelem výstupu </a:t>
            </a:r>
            <a:r>
              <a:rPr lang="cs-CZ" sz="14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RCO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116).</a:t>
            </a:r>
            <a:endParaRPr lang="cs-CZ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Vykazování: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Dle vybraného ukazatele příloha D1 (Zpráva o udržitelnosti)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a případně další přílohy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dle vybraného ukazatele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do jednoho roku po ukončení projektu.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1D75271-ACE3-9CE4-73F7-FD5EA21950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17C54130-4D26-7BB4-BD26-D4DF17EAFE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cap="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VÝSLEDKOVÉ UKAZATELE</a:t>
            </a:r>
          </a:p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Kultura a cestovní ruch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5785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412776"/>
            <a:ext cx="8713788" cy="5184576"/>
          </a:xfrm>
        </p:spPr>
        <p:txBody>
          <a:bodyPr lIns="0" tIns="0" rIns="0" bIns="0"/>
          <a:lstStyle/>
          <a:p>
            <a:pPr marL="0" lvl="0" indent="0" eaLnBrk="0" hangingPunct="0">
              <a:lnSpc>
                <a:spcPct val="115000"/>
              </a:lnSpc>
              <a:buNone/>
            </a:pPr>
            <a:r>
              <a:rPr lang="cs-CZ" sz="1600" dirty="0">
                <a:solidFill>
                  <a:schemeClr val="accent2"/>
                </a:solidFill>
              </a:rPr>
              <a:t>Výdaje jsou způsobilé pro financování z FMP, pokud splňují zejména následující podmínky:</a:t>
            </a:r>
            <a:br>
              <a:rPr lang="cs-CZ" sz="1600" dirty="0"/>
            </a:br>
            <a:endParaRPr lang="cs-CZ" sz="1600" dirty="0"/>
          </a:p>
          <a:p>
            <a:pPr>
              <a:lnSpc>
                <a:spcPct val="150000"/>
              </a:lnSpc>
            </a:pP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Rozpočet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 byl schválen </a:t>
            </a:r>
            <a:r>
              <a:rPr lang="cs-CZ" sz="1600" b="1" dirty="0" err="1">
                <a:ea typeface="Calibri" panose="020F0502020204030204" pitchFamily="34" charset="0"/>
                <a:cs typeface="Calibri" panose="020F0502020204030204" pitchFamily="34" charset="0"/>
              </a:rPr>
              <a:t>RMV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a je v souladu se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zásadami hospodárnosti, efektivnosti a účelnosti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Byla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podepsána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Smlouva o financování malého projektu.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Výdaje projektu jsou v principu způsobilé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od data zahájení realizace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 uvedeného ve Smlouvě.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Výdaje je možné nezpochybnitelně přiřadit k aktivitě/ aktivitám projektu 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nevznikly by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v případě, pokud by se daný projekt nerealizoval.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Aktivity musí být realizovány zpravidla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v programovém území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Rozhodující je prokazatelné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dosažení stanovených cílů, milníků a výstupů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projektu. </a:t>
            </a:r>
            <a:b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1850" dirty="0"/>
            </a:br>
            <a:r>
              <a:rPr lang="cs-CZ" sz="1600" i="1" dirty="0"/>
              <a:t>Další ustanovení o způsobilosti jsou podrobně popsány v příručce pro </a:t>
            </a:r>
            <a:r>
              <a:rPr lang="cs-CZ" sz="1600" i="1" dirty="0" err="1"/>
              <a:t>FMP</a:t>
            </a:r>
            <a:r>
              <a:rPr lang="cs-CZ" sz="1600" i="1" dirty="0"/>
              <a:t> kapitola 3.1.1</a:t>
            </a:r>
          </a:p>
          <a:p>
            <a:endParaRPr lang="cs-CZ" sz="2000" dirty="0"/>
          </a:p>
          <a:p>
            <a:pPr lvl="0"/>
            <a:endParaRPr lang="cs-CZ" sz="2000" dirty="0"/>
          </a:p>
          <a:p>
            <a:pPr marL="457200" indent="-457200">
              <a:buFontTx/>
              <a:buAutoNum type="arabicPeriod"/>
            </a:pPr>
            <a:endParaRPr lang="cs-CZ" sz="20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1017E94-8976-F3CF-EEF6-BC713A11BC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F42E2D22-977E-A4F8-8EB8-EA4FCA506158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Způsobilé výdaj</a:t>
            </a:r>
            <a:r>
              <a:rPr lang="cs-CZ" sz="2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96753"/>
            <a:ext cx="8808243" cy="3759558"/>
          </a:xfrm>
        </p:spPr>
        <p:txBody>
          <a:bodyPr lIns="0" tIns="0" rIns="0" bIns="0"/>
          <a:lstStyle/>
          <a:p>
            <a:pPr marL="196850" indent="0">
              <a:buNone/>
            </a:pPr>
            <a:r>
              <a:rPr lang="cs-CZ" sz="1800" dirty="0">
                <a:solidFill>
                  <a:schemeClr val="accent2"/>
                </a:solidFill>
              </a:rPr>
              <a:t>Nezpůsobilé jsou pro financování z </a:t>
            </a:r>
            <a:r>
              <a:rPr lang="cs-CZ" sz="1800" dirty="0" err="1">
                <a:solidFill>
                  <a:schemeClr val="accent2"/>
                </a:solidFill>
              </a:rPr>
              <a:t>FMP</a:t>
            </a:r>
            <a:r>
              <a:rPr lang="cs-CZ" sz="1800" dirty="0">
                <a:solidFill>
                  <a:schemeClr val="accent2"/>
                </a:solidFill>
              </a:rPr>
              <a:t>, zejména tyto výdaje:</a:t>
            </a:r>
          </a:p>
          <a:p>
            <a:pPr marL="196850" indent="0">
              <a:buNone/>
            </a:pPr>
            <a:endParaRPr lang="cs-CZ" sz="2000" dirty="0"/>
          </a:p>
          <a:p>
            <a:pPr marL="539750"/>
            <a:r>
              <a:rPr lang="cs-CZ" sz="1800" dirty="0"/>
              <a:t>finanční leasing;</a:t>
            </a:r>
          </a:p>
          <a:p>
            <a:pPr marL="539750"/>
            <a:r>
              <a:rPr lang="cs-CZ" sz="1800" b="1" dirty="0"/>
              <a:t>náklady na dary </a:t>
            </a:r>
            <a:r>
              <a:rPr lang="cs-CZ" sz="1600" dirty="0"/>
              <a:t>s výjimkou drobných propagačních předmětů spojených s publicitou projektu;</a:t>
            </a:r>
            <a:endParaRPr lang="cs-CZ" sz="1800" dirty="0"/>
          </a:p>
          <a:p>
            <a:pPr marL="539750"/>
            <a:r>
              <a:rPr lang="cs-CZ" sz="1800" dirty="0"/>
              <a:t>náklady spojené s kolísáním směnného kurzu;</a:t>
            </a:r>
          </a:p>
          <a:p>
            <a:pPr marL="539750"/>
            <a:r>
              <a:rPr lang="cs-CZ" sz="1800" dirty="0"/>
              <a:t>výdaje na </a:t>
            </a:r>
            <a:r>
              <a:rPr lang="cs-CZ" sz="1800" b="1" dirty="0"/>
              <a:t>alkoholické nápoje </a:t>
            </a:r>
            <a:r>
              <a:rPr lang="cs-CZ" sz="1800" dirty="0"/>
              <a:t>a spropitné;	</a:t>
            </a:r>
          </a:p>
          <a:p>
            <a:pPr marL="539750" lvl="0"/>
            <a:r>
              <a:rPr lang="cs-CZ" sz="1800" dirty="0"/>
              <a:t>náklady na jídlo a pití (catering) v rámci </a:t>
            </a:r>
            <a:r>
              <a:rPr lang="cs-CZ" sz="1800" b="1" dirty="0"/>
              <a:t>setkání projektových partnerů</a:t>
            </a:r>
            <a:r>
              <a:rPr lang="cs-CZ" sz="1800" dirty="0"/>
              <a:t>;</a:t>
            </a:r>
          </a:p>
          <a:p>
            <a:pPr marL="539750"/>
            <a:r>
              <a:rPr lang="cs-CZ" sz="1800" dirty="0"/>
              <a:t> </a:t>
            </a:r>
            <a:r>
              <a:rPr lang="cs-CZ" sz="1800" b="1" dirty="0"/>
              <a:t>služby</a:t>
            </a:r>
            <a:r>
              <a:rPr lang="cs-CZ" sz="1800" dirty="0"/>
              <a:t>, které </a:t>
            </a:r>
            <a:r>
              <a:rPr lang="cs-CZ" sz="1800" b="1" dirty="0"/>
              <a:t>nelze vztáhnout </a:t>
            </a:r>
            <a:r>
              <a:rPr lang="cs-CZ" sz="1800" dirty="0"/>
              <a:t>k účastníkům projektu;</a:t>
            </a:r>
          </a:p>
          <a:p>
            <a:pPr marL="539750"/>
            <a:r>
              <a:rPr lang="cs-CZ" sz="1800" dirty="0"/>
              <a:t>vratná DPH,……</a:t>
            </a:r>
          </a:p>
          <a:p>
            <a:pPr marL="196850" indent="0">
              <a:buNone/>
            </a:pPr>
            <a:endParaRPr lang="cs-CZ" sz="2000" dirty="0"/>
          </a:p>
          <a:p>
            <a:pPr marL="196850" indent="0">
              <a:buNone/>
            </a:pPr>
            <a:r>
              <a:rPr lang="cs-CZ" sz="900" dirty="0"/>
              <a:t> </a:t>
            </a:r>
            <a:r>
              <a:rPr lang="cs-CZ" sz="1600" i="1" dirty="0"/>
              <a:t>Další nezpůsobilé výdaje jsou podrobně popsány v příručce pro </a:t>
            </a:r>
            <a:r>
              <a:rPr lang="cs-CZ" sz="1600" i="1" dirty="0" err="1"/>
              <a:t>FMP</a:t>
            </a:r>
            <a:r>
              <a:rPr lang="cs-CZ" sz="1600" i="1" dirty="0"/>
              <a:t> kapitola 3.1.2</a:t>
            </a:r>
          </a:p>
          <a:p>
            <a:pPr marL="196850" indent="0">
              <a:buNone/>
            </a:pPr>
            <a:endParaRPr lang="cs-CZ" sz="1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E47DFC2-601C-3CB9-69D0-80E24771CB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395D00F4-9172-0E7F-31CB-AA377B9C76E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Nezpůsobilé výdaje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3B230321-DB39-AF51-6DEE-DA4CD199D17D}"/>
              </a:ext>
            </a:extLst>
          </p:cNvPr>
          <p:cNvSpPr/>
          <p:nvPr/>
        </p:nvSpPr>
        <p:spPr>
          <a:xfrm>
            <a:off x="467544" y="5661247"/>
            <a:ext cx="8352928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96850" indent="0" algn="ctr">
              <a:buNone/>
            </a:pPr>
            <a:r>
              <a:rPr lang="cs-CZ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Není přípustné, aby projektoví partneři byli sobě navzájem dodavateli.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35BE3ED-4C75-D2F1-E7CB-245F706DA8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39" y="5350177"/>
            <a:ext cx="666095" cy="149265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196752"/>
            <a:ext cx="8229600" cy="5328592"/>
          </a:xfrm>
        </p:spPr>
        <p:txBody>
          <a:bodyPr lIns="0" tIns="0" rIns="0" bIns="0"/>
          <a:lstStyle/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20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NÁKLADOVÉ KATEGORIE: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	P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římé náklady:</a:t>
            </a: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1. Náklady na externí odborné poradenství a služby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2. Náklady na vybavení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3. Investiční náklady a náklady na stavební práce (pouze v investičních projektech) </a:t>
            </a:r>
          </a:p>
          <a:p>
            <a:pPr marL="0" lvl="0" indent="0">
              <a:lnSpc>
                <a:spcPct val="120000"/>
              </a:lnSpc>
              <a:buNone/>
            </a:pPr>
            <a:b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	P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aušální sazby:</a:t>
            </a: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Náklady na zaměstnance – 20 % ze součtu přímých nákladů </a:t>
            </a: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Kancelářské a administrativní náklady – 15 % z nákladů na zaměstnance</a:t>
            </a: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Náklady na cestování </a:t>
            </a:r>
            <a:r>
              <a:rPr lang="cs-CZ" sz="18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ubytování 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– 6 % z nákladů na zaměstnance.</a:t>
            </a: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993EAC2-2F3C-C939-7EA4-1CBADBCE7F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8634E2C7-C82A-9585-91EB-49889AB0262F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endParaRPr lang="cs-CZ" sz="20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3A4AAEC8-7D7B-F11F-AB4B-379BA1FCFBE2}"/>
              </a:ext>
            </a:extLst>
          </p:cNvPr>
          <p:cNvSpPr/>
          <p:nvPr/>
        </p:nvSpPr>
        <p:spPr>
          <a:xfrm>
            <a:off x="301302" y="3717032"/>
            <a:ext cx="8374385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</a:pPr>
            <a:r>
              <a:rPr lang="cs-CZ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          	</a:t>
            </a:r>
            <a:r>
              <a:rPr lang="cs-CZ" sz="1600" b="1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Přímé náklady musí </a:t>
            </a: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jednoznačně souviset s projektem a musí být </a:t>
            </a:r>
          </a:p>
          <a:p>
            <a:pPr lvl="0">
              <a:lnSpc>
                <a:spcPct val="120000"/>
              </a:lnSpc>
            </a:pPr>
            <a:r>
              <a:rPr lang="cs-CZ" sz="1600" b="1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 projektové žádosti jasně popsány.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DF0AE38-6F73-9F57-B364-C702A088B0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70383"/>
            <a:ext cx="432048" cy="9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887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340768"/>
            <a:ext cx="8229600" cy="5328592"/>
          </a:xfrm>
        </p:spPr>
        <p:txBody>
          <a:bodyPr lIns="0" tIns="0" rIns="0" bIns="0"/>
          <a:lstStyle/>
          <a:p>
            <a:pPr marL="57150" indent="0">
              <a:lnSpc>
                <a:spcPct val="120000"/>
              </a:lnSpc>
              <a:buNone/>
            </a:pPr>
            <a:r>
              <a:rPr lang="cs-CZ" sz="2000" b="1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0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Přímé náklady - po</a:t>
            </a:r>
            <a:r>
              <a:rPr lang="cs-CZ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rovnání cen a průzkum trhu</a:t>
            </a:r>
            <a:br>
              <a:rPr lang="cs-CZ" sz="20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0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žádosti musí být doložena vhodnou formou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cenová přiměřenost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všech položek (např. rešerší na internetu, průzkumem trhu – doloženo vč. zdroje pomocí snímků obrazovky nebo jiné formy dokumentace). 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 předpokládanou hodnotu zakázky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1.000 EUR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v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yšší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je nutné k žádosti předložit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tři cenové nabídky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tři cenová porovnání </a:t>
            </a:r>
            <a:r>
              <a:rPr lang="cs-CZ" sz="1600" dirty="0">
                <a:effectLst/>
                <a:ea typeface="Calibri" panose="020F0502020204030204" pitchFamily="34" charset="0"/>
              </a:rPr>
              <a:t>včetně názvů potenciálních dodavatelů.</a:t>
            </a:r>
            <a:br>
              <a:rPr lang="cs-CZ" sz="1600" dirty="0">
                <a:effectLst/>
                <a:ea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Kurz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CZK/EUR bude použit podle měsíčního kurzu </a:t>
            </a:r>
            <a:r>
              <a:rPr lang="cs-CZ" sz="1600" b="0" i="0" dirty="0" err="1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InforEuro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, který je platný ke dni předložení žádosti o dotaci. </a:t>
            </a:r>
            <a:endParaRPr lang="cs-CZ" sz="1000" i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lnSpc>
                <a:spcPct val="120000"/>
              </a:lnSpc>
              <a:buNone/>
            </a:pPr>
            <a:endParaRPr lang="cs-CZ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0C5E1E2-9CE2-025F-D4AD-0216B987B0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A9283683-566E-BFC2-D3CD-64FAA7F6C46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cs-CZ" sz="1600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eaLnBrk="1" hangingPunct="1"/>
            <a:endParaRPr lang="cs-CZ" sz="1600" b="1" dirty="0">
              <a:solidFill>
                <a:schemeClr val="bg1"/>
              </a:solidFill>
              <a:latin typeface="+mj-lt"/>
              <a:ea typeface="Calibri" panose="020F0502020204030204" pitchFamily="34" charset="0"/>
            </a:endParaRPr>
          </a:p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</a:p>
          <a:p>
            <a:pPr eaLnBrk="1" hangingPunct="1"/>
            <a:b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15058BEE-975A-CDAF-5ECB-73A71F1D1EE0}"/>
              </a:ext>
            </a:extLst>
          </p:cNvPr>
          <p:cNvSpPr/>
          <p:nvPr/>
        </p:nvSpPr>
        <p:spPr>
          <a:xfrm>
            <a:off x="468313" y="5373216"/>
            <a:ext cx="8229600" cy="7213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</a:pPr>
            <a:r>
              <a:rPr lang="cs-CZ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               	</a:t>
            </a:r>
            <a:r>
              <a:rPr lang="cs-CZ" sz="1800" b="1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Všechny tyto cenové nabídky budou očíslovány dle milníků a položek 	v rozpočtu projektu. </a:t>
            </a:r>
            <a:endParaRPr lang="cs-CZ" sz="1400" b="1" dirty="0">
              <a:solidFill>
                <a:schemeClr val="accent2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9459DC5-1D98-DC75-DA5E-69EEA40D0F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169137"/>
            <a:ext cx="504056" cy="11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69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484784"/>
            <a:ext cx="8229600" cy="5040560"/>
          </a:xfrm>
        </p:spPr>
        <p:txBody>
          <a:bodyPr lIns="0" tIns="0" rIns="0" bIns="0"/>
          <a:lstStyle/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dirty="0">
                <a:solidFill>
                  <a:schemeClr val="accent6"/>
                </a:solidFill>
                <a:ea typeface="Calibri" panose="020F0502020204030204" pitchFamily="34" charset="0"/>
              </a:rPr>
              <a:t>	</a:t>
            </a:r>
            <a:r>
              <a:rPr lang="cs-CZ" sz="1800" b="1" dirty="0">
                <a:solidFill>
                  <a:schemeClr val="accent6"/>
                </a:solidFill>
                <a:ea typeface="Calibri" panose="020F0502020204030204" pitchFamily="34" charset="0"/>
              </a:rPr>
              <a:t>PŘÍKLADY UZNATELNÝCH VÝDAJŮ:</a:t>
            </a:r>
            <a:br>
              <a:rPr lang="cs-CZ" sz="1800" b="1" dirty="0">
                <a:solidFill>
                  <a:schemeClr val="accent6"/>
                </a:solidFill>
                <a:ea typeface="Calibri" panose="020F0502020204030204" pitchFamily="34" charset="0"/>
              </a:rPr>
            </a:br>
            <a:endParaRPr lang="cs-CZ" sz="1800" b="1" dirty="0">
              <a:solidFill>
                <a:schemeClr val="accent6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studie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nebo šetření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odborná příprava; vývoj,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úprava a aktualizace 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systémů informačních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technologií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internetových stránek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propagace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komunikace,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publicita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propagační předměty; </a:t>
            </a: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služby související s pořádáním akcí a účastí na akcích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překlady a tlumočení;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právní poradenství a notářské služby; 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technické, finanční a účetní poradenství a služby; </a:t>
            </a: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práva duševního vlastnictví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 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náklady na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cestování a ubytování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mezi jinými externích odborníků, přednášejících;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jiné specifické odborné poradenství a služby potřebné pro projekt. </a:t>
            </a: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9833C82-1997-F90F-4BA3-A6BB6EA21C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920BD2D4-028C-357D-38DD-39D9093EE8AD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r>
              <a:rPr lang="cs-CZ" sz="20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b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1. </a:t>
            </a: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EXTERNÍ ODBORNÉ PORADENSTVÍ A SLUŽBY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9238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484784"/>
            <a:ext cx="8229600" cy="4814416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sz="18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Náklady na vybavení jsou omezeny na následující položky: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kancelářské vybavení;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hardware a software informačních technologií;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nábytek a vybavení;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laboratorní vybavení;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stroje a přístroje;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nástroje a zařízení;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speciální vozidla (výlučně vozidla se speciálním využitím v rámci projektu); 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další specifické vybavení potřebné pro projekt. 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Je třeba zvážit, zda nebude </a:t>
            </a: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efektivnější pronájem 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potřebného vybavení. </a:t>
            </a: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7161346-48D9-FB35-449B-968FFFDD5D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4A07257-0CD0-B335-A28C-7CABF68FD8FC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r>
              <a:rPr lang="cs-CZ" sz="14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2. </a:t>
            </a: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NÁKLADY NA VYBAVENÍ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FE5AD354-900A-D9E6-BB95-963417DCDAF2}"/>
              </a:ext>
            </a:extLst>
          </p:cNvPr>
          <p:cNvSpPr/>
          <p:nvPr/>
        </p:nvSpPr>
        <p:spPr>
          <a:xfrm>
            <a:off x="443044" y="5733256"/>
            <a:ext cx="8229600" cy="64807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120000"/>
              </a:lnSpc>
            </a:pPr>
            <a:endParaRPr lang="cs-CZ" sz="1600" dirty="0">
              <a:solidFill>
                <a:schemeClr val="accent2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cs-CZ" sz="16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Podíl nákladů na pořízení musí odpovídat rozsahu použití vybavení v projektu.</a:t>
            </a:r>
            <a:r>
              <a:rPr lang="cs-CZ" sz="1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cs-CZ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cs-CZ" sz="1600" dirty="0">
              <a:solidFill>
                <a:schemeClr val="accent2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</a:pPr>
            <a:endParaRPr lang="cs-CZ" sz="1400" b="1" dirty="0">
              <a:solidFill>
                <a:schemeClr val="accent2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69F61E8-DBA1-B648-DC08-91B406DEEE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44" y="5492523"/>
            <a:ext cx="504056" cy="11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75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Nadpis 1"/>
          <p:cNvSpPr>
            <a:spLocks noGrp="1"/>
          </p:cNvSpPr>
          <p:nvPr>
            <p:ph type="title" idx="4294967295"/>
          </p:nvPr>
        </p:nvSpPr>
        <p:spPr>
          <a:xfrm>
            <a:off x="5364088" y="188640"/>
            <a:ext cx="3332808" cy="633413"/>
          </a:xfrm>
        </p:spPr>
        <p:txBody>
          <a:bodyPr lIns="0" tIns="0" rIns="0" bIns="0" anchor="t"/>
          <a:lstStyle/>
          <a:p>
            <a:pPr eaLnBrk="1" hangingPunct="1"/>
            <a:br>
              <a:rPr lang="cs-CZ" sz="1800" b="1" cap="all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b="1" dirty="0">
              <a:solidFill>
                <a:srgbClr val="E06107"/>
              </a:solidFill>
            </a:endParaRPr>
          </a:p>
        </p:txBody>
      </p:sp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628800"/>
            <a:ext cx="8229600" cy="4814416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cap="all" dirty="0">
                <a:solidFill>
                  <a:schemeClr val="accent6"/>
                </a:solidFill>
                <a:cs typeface="Times New Roman" panose="02020603050405020304" pitchFamily="18" charset="0"/>
              </a:rPr>
              <a:t>	</a:t>
            </a:r>
            <a:endParaRPr lang="cs-CZ" sz="1600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b="1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Náklady jsou omezeny na následující položky: </a:t>
            </a:r>
            <a:b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stavební materiál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pracovní síly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zvláštní práce (např. sanace půdy apod.);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nákup staveb;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nabytí pozemků podle čl. 64 odst. 1 písm. b) nařízení (EU) 2021/1060.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200" i="1" dirty="0"/>
              <a:t>Omezení pro nákup nezastavěných a zastavěných pozemků, pokud tato částka přesahuje 10 % celkových způsobilých výdajů daného projektu. V případě opuštěných ploch a ploch dříve využívaných k průmyslovým účelům, které zahrnují budovy, se tento strop zvýší na 15 %. Vyšší náklady lze uplatnit pouze po schválení Monitorovacím výborem a pouze v odůvodněných výjimečných případech týkajících se projektů na ochranu životního prostředí.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90C6DCE-4BF2-491D-9383-AFAC250850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0F98AA8D-E6F1-707A-267E-AD169C342260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r>
              <a:rPr lang="cs-CZ" sz="14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3. </a:t>
            </a: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NÁKLADY NA INFRASTRUKTURU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5715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D8D774-97C5-B11F-63AC-D6D75CEB6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600" b="1" cap="all" dirty="0">
              <a:solidFill>
                <a:schemeClr val="accent6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SzPts val="1000"/>
              <a:buNone/>
            </a:pPr>
            <a:r>
              <a:rPr lang="cs-CZ" sz="1800" b="1" cap="all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 případě malých investičních projektů žadatel předkládá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stavební rozpočet 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 podrobném rozčlenění a nacenění dle ceníkových soustav. 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Žadatel dokládá položkový rozpočet stavebních prací vypracovaný na základě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ocenění výkazu výměr 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ve formátu excel nebo </a:t>
            </a:r>
            <a:r>
              <a:rPr lang="cs-CZ" sz="18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pdf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0" indent="0" algn="just">
              <a:lnSpc>
                <a:spcPct val="120000"/>
              </a:lnSpc>
              <a:buSzPts val="1000"/>
              <a:buNone/>
            </a:pP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Podrobné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k povinným přílohám u malých investičních projektů jsou uvedeny v 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příloze </a:t>
            </a:r>
            <a:r>
              <a:rPr lang="cs-CZ" sz="18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C3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Programové příručky </a:t>
            </a:r>
            <a:r>
              <a:rPr lang="cs-CZ" sz="18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Interreg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Rakousko – Česko 2021-2027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sz="1600" dirty="0">
              <a:solidFill>
                <a:schemeClr val="accent6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980A93C-5C6D-0172-3FCC-EA46710522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B9167A83-2736-CF49-046B-39EF4EA37A1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r>
              <a:rPr lang="cs-CZ" sz="14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3. </a:t>
            </a: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NÁKLADY NA INFRASTRUKTURU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04291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Nadpis 1"/>
          <p:cNvSpPr>
            <a:spLocks noGrp="1"/>
          </p:cNvSpPr>
          <p:nvPr>
            <p:ph type="title" idx="4294967295"/>
          </p:nvPr>
        </p:nvSpPr>
        <p:spPr>
          <a:xfrm>
            <a:off x="468313" y="1744141"/>
            <a:ext cx="2972768" cy="633413"/>
          </a:xfrm>
        </p:spPr>
        <p:txBody>
          <a:bodyPr lIns="0" tIns="0" rIns="0" bIns="0" anchor="t"/>
          <a:lstStyle/>
          <a:p>
            <a:pPr eaLnBrk="1" hangingPunct="1"/>
            <a:br>
              <a:rPr lang="cs-CZ" sz="1800" b="1" cap="all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cap="all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b="1" dirty="0">
              <a:solidFill>
                <a:srgbClr val="E06107"/>
              </a:solidFill>
            </a:endParaRPr>
          </a:p>
        </p:txBody>
      </p:sp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46087" y="1484784"/>
            <a:ext cx="8229600" cy="4454376"/>
          </a:xfrm>
        </p:spPr>
        <p:txBody>
          <a:bodyPr lIns="0" tIns="0" rIns="0" bIns="0"/>
          <a:lstStyle/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cs-CZ" sz="1800" b="1" cap="all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Náklady na zaměstnance</a:t>
            </a:r>
            <a:br>
              <a:rPr lang="cs-CZ" sz="1800" b="1" cap="all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solidFill>
                <a:schemeClr val="accent6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Paušální sazba ve výši 20 %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ze součtu způsobilých přímých nákladů.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Mohou být v projektu kalkulovány, pokud má žadatel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zaměstnanou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alespoň jednu osobu (pracovní smlouva, dohoda o provedení práce, dohoda </a:t>
            </a:r>
            <a:b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o pracovní činnosti). </a:t>
            </a:r>
            <a:b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 podání Závěrečné zprávy se nepředkládají žádné doklady.</a:t>
            </a:r>
          </a:p>
          <a:p>
            <a:endParaRPr lang="cs-CZ" sz="1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165CE0A-BD57-4FCD-F872-C405690EAC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ACF1F51-6AD3-6926-0E6F-B49E83481F52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r>
              <a:rPr lang="cs-CZ" sz="14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PAUŠÁLNÍ NÁKLADY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141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2"/>
          <p:cNvSpPr>
            <a:spLocks noGrp="1"/>
          </p:cNvSpPr>
          <p:nvPr>
            <p:ph idx="4294967295"/>
          </p:nvPr>
        </p:nvSpPr>
        <p:spPr>
          <a:xfrm>
            <a:off x="495801" y="2060848"/>
            <a:ext cx="8154615" cy="3816077"/>
          </a:xfrm>
        </p:spPr>
        <p:txBody>
          <a:bodyPr lIns="0" tIns="0" rIns="0" bIns="0" anchor="t"/>
          <a:lstStyle/>
          <a:p>
            <a:r>
              <a:rPr lang="cs-CZ" sz="2000" b="1" dirty="0"/>
              <a:t>Závazným dokumentem je Příručka pro </a:t>
            </a:r>
            <a:r>
              <a:rPr lang="cs-CZ" sz="2000" b="1" dirty="0" err="1"/>
              <a:t>FMP</a:t>
            </a:r>
            <a:r>
              <a:rPr lang="cs-CZ" sz="2000" b="1" dirty="0"/>
              <a:t> a všechny její přílohy.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Tyto dokumenty naleznete </a:t>
            </a:r>
            <a:r>
              <a:rPr lang="cs-CZ" sz="2000" b="1" dirty="0"/>
              <a:t>na webech </a:t>
            </a:r>
            <a:r>
              <a:rPr lang="cs-CZ" sz="2000" dirty="0"/>
              <a:t>Správců a regionálních partnerů.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endParaRPr lang="cs-CZ" sz="2000" b="1" dirty="0"/>
          </a:p>
          <a:p>
            <a:r>
              <a:rPr lang="cs-CZ" sz="2000" dirty="0">
                <a:latin typeface="+mj-lt"/>
              </a:rPr>
              <a:t>Pokud není v </a:t>
            </a:r>
            <a:r>
              <a:rPr lang="cs-CZ" sz="2000" b="1" dirty="0">
                <a:latin typeface="+mj-lt"/>
              </a:rPr>
              <a:t>Příručce pro FMP </a:t>
            </a:r>
            <a:r>
              <a:rPr lang="cs-CZ" sz="2000" dirty="0">
                <a:latin typeface="+mj-lt"/>
              </a:rPr>
              <a:t>uvedeno jinak, řídí se malé projekty </a:t>
            </a:r>
            <a:r>
              <a:rPr lang="cs-CZ" sz="2000" dirty="0"/>
              <a:t>ustanoveními ve </a:t>
            </a:r>
            <a:r>
              <a:rPr lang="cs-CZ" sz="2000" b="1" dirty="0"/>
              <a:t>Společných pravidlech způsobilosti </a:t>
            </a:r>
            <a:r>
              <a:rPr lang="cs-CZ" sz="2000" dirty="0"/>
              <a:t>a dále dokumenty </a:t>
            </a:r>
            <a:r>
              <a:rPr lang="cs-CZ" sz="2000" b="1" dirty="0"/>
              <a:t>Programu</a:t>
            </a:r>
            <a:r>
              <a:rPr lang="cs-CZ" sz="2000" dirty="0"/>
              <a:t>.</a:t>
            </a:r>
          </a:p>
          <a:p>
            <a:pPr marL="0" indent="0" algn="ctr">
              <a:buNone/>
            </a:pPr>
            <a:r>
              <a:rPr lang="cs-CZ" sz="2400" b="1" dirty="0"/>
              <a:t> 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5E123EE-60DA-245B-42E7-50BDE10F00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9C417793-11E7-9396-D445-1C050CE273BD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Závazné dokumenty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844824"/>
            <a:ext cx="8229600" cy="4454376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dirty="0">
                <a:solidFill>
                  <a:schemeClr val="accent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KANCELÁŘSKÉ A ADMINISTRATIVNÍ NÁKLADY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200000"/>
              </a:lnSpc>
              <a:spcAft>
                <a:spcPts val="600"/>
              </a:spcAft>
            </a:pP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aušální sazba ve výši 15 % způsobilých nákladů na zaměstnance.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200000"/>
              </a:lnSpc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Nárok pouze pokud jsou v projektu uplatněny náklady na zaměstnance.</a:t>
            </a:r>
          </a:p>
          <a:p>
            <a:pPr algn="just">
              <a:lnSpc>
                <a:spcPct val="200000"/>
              </a:lnSpc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 podání Závěrečné zprávy se nepředkládají žádné doklady.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A6F7E34-7769-50A7-0538-5B899BDE8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6AB516BE-F835-B12A-C7C2-2A3CA25B6BFD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r>
              <a:rPr lang="cs-CZ" sz="14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PAUŠÁLNÍ NÁKLADY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71445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247244" y="1402266"/>
            <a:ext cx="8500307" cy="5455734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cap="all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600" b="1" cap="all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NÁKLADY NA CESTOVÁNÍ A UBYTOVÁNÍ </a:t>
            </a:r>
            <a:r>
              <a:rPr lang="cs-CZ" sz="1600" b="1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(zaměstnanců)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600" b="1" cap="all" dirty="0">
              <a:solidFill>
                <a:schemeClr val="accent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600"/>
              </a:spcAft>
            </a:pP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aušální sazba ve výši 6 % způsobilých nákladů na zaměstnance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Nárok pouze pokud jsou v projektu uplatněny náklady na zaměstnance.</a:t>
            </a:r>
            <a:endParaRPr lang="cs-CZ" sz="1600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br>
              <a:rPr lang="cs-CZ" sz="1600" u="sng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Dokladování: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rámci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Závěrečné zprávy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třeba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doložit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uskutečnění alespoň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jedné služební cesty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zaměstnance žadatele v rámci realizace projektu.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2438885-AF06-D7B1-B3A8-40BBB134D9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10E44BBC-28DD-A43E-EA2C-A0E4A00BADF1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r>
              <a:rPr lang="cs-CZ" sz="14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PAUŠÁLNÍ NÁKLADY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684B964B-9014-EC12-2B00-DAE7DC7C7F74}"/>
              </a:ext>
            </a:extLst>
          </p:cNvPr>
          <p:cNvSpPr/>
          <p:nvPr/>
        </p:nvSpPr>
        <p:spPr>
          <a:xfrm>
            <a:off x="320934" y="4974763"/>
            <a:ext cx="8352928" cy="7920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200" b="1" i="1" dirty="0">
                <a:solidFill>
                  <a:schemeClr val="accent6"/>
                </a:solidFill>
              </a:rPr>
              <a:t>                       </a:t>
            </a:r>
            <a:r>
              <a:rPr lang="cs-CZ" sz="14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Náklady na cestování a ubytování externích odborníků a poskytovatelů služeb 	spadají do nákladů na externí odborné poradenství a služby.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EEC9C14-1940-8BC7-65FF-1ABD81FB91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38" y="4806038"/>
            <a:ext cx="504056" cy="11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2634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157616"/>
            <a:ext cx="8229600" cy="5367728"/>
          </a:xfrm>
        </p:spPr>
        <p:txBody>
          <a:bodyPr lIns="0" tIns="0" rIns="0" bIns="0"/>
          <a:lstStyle/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Všechny aktivity projektu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musí být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rozčleněny na milníky.</a:t>
            </a: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Milník je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souhrn aktivit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které spolu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tematicky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souvisí. 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Milník musí být naplánován tak, aby byl obsahově ucelený a měl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jasně definované výstupy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bez splnění dalších milníků naplňují cíle malého projektu. 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Každý milník bude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schválen jako jednorá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ová částka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součet částek za všechny milníky tvoří celkové náklady projekt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u. 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 realizaci projektu dojde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ke kontrole splnění milníků,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pokud je splněn a jsou doloženy stanovené podklady,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dojde k uznání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jednorázové částky za milník.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 rámci projektové žádosti musí žadatel také:</a:t>
            </a:r>
            <a:endParaRPr lang="cs-CZ" sz="12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definovat a kvantifikovat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jeden nebo více milníků a popsat je; </a:t>
            </a:r>
          </a:p>
          <a:p>
            <a:pPr lvl="2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definovat ověřitelné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výstupy milníku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2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popsat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podklady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, které předloží k ověření splnění milníku;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2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předložit detailní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rozpočet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vč. přiřazení položek k milníkům, </a:t>
            </a:r>
            <a:r>
              <a:rPr lang="cs-CZ" sz="16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příloha B5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00050" lvl="1" indent="0" algn="just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3629A64-CF9C-7D39-5DDE-2DAA4115DA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3626FA11-6ED8-8C9A-0DAF-7D9371B846A1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r>
              <a:rPr lang="cs-CZ" sz="14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MILNÍK</a:t>
            </a:r>
            <a:r>
              <a:rPr lang="cs-CZ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Y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9779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90496" y="1490272"/>
            <a:ext cx="8229600" cy="5367728"/>
          </a:xfrm>
        </p:spPr>
        <p:txBody>
          <a:bodyPr lIns="0" tIns="0" rIns="0" bIns="0"/>
          <a:lstStyle/>
          <a:p>
            <a:pPr marL="0" indent="0" algn="l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Příklad rozčlenění projektu na milníky:</a:t>
            </a:r>
          </a:p>
          <a:p>
            <a:pPr marL="0" indent="0" algn="l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Žadatel plánuje v rámci jednoho projektu vybudovat dřevěnou lávku přes hraniční potok, která je součástí naučné stezky, na naučné stezce instaluje 10 dvojjazyčných informačních tabulí.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milník 1	Obnova dřevěné lávky přes hraniční tok, </a:t>
            </a:r>
            <a:br>
              <a:rPr lang="cs-CZ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kvantifikace/výstup: 1 dřevěná lávka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milník 2	Instalace 10 dvojjazyčných tabulí podél přeshraniční naučné stezky, </a:t>
            </a:r>
            <a:br>
              <a:rPr lang="cs-CZ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kvantifikace /výstup: 10 tabulí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200" dirty="0">
                <a:effectLst/>
                <a:highlight>
                  <a:srgbClr val="DEEAF6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7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1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9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9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3629A64-CF9C-7D39-5DDE-2DAA4115DA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3626FA11-6ED8-8C9A-0DAF-7D9371B846A1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Kalkulace metodou</a:t>
            </a:r>
            <a:r>
              <a:rPr lang="cs-CZ" sz="14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b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MILNÍK</a:t>
            </a:r>
            <a:r>
              <a:rPr lang="cs-CZ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Y  - příklad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13D235C6-32C5-B89B-80C1-CDF6C283CBC0}"/>
              </a:ext>
            </a:extLst>
          </p:cNvPr>
          <p:cNvSpPr/>
          <p:nvPr/>
        </p:nvSpPr>
        <p:spPr>
          <a:xfrm>
            <a:off x="420735" y="5133439"/>
            <a:ext cx="8352928" cy="7920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200" b="1" i="1" dirty="0">
                <a:solidFill>
                  <a:schemeClr val="accent6"/>
                </a:solidFill>
              </a:rPr>
              <a:t>                     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1200" b="1" i="1" dirty="0">
                <a:solidFill>
                  <a:schemeClr val="accent6"/>
                </a:solidFill>
              </a:rPr>
              <a:t> 	</a:t>
            </a:r>
            <a:r>
              <a:rPr lang="cs-CZ" sz="1400" b="1" dirty="0">
                <a:solidFill>
                  <a:schemeClr val="accent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Jak přiřadit v rozpočtu položky k jednotlivým milníkům? - viz rozpočet </a:t>
            </a:r>
            <a:r>
              <a:rPr lang="cs-CZ" sz="1400" b="1">
                <a:solidFill>
                  <a:schemeClr val="accent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 ukázkové </a:t>
            </a:r>
            <a:r>
              <a:rPr lang="cs-CZ" sz="1400" b="1" dirty="0">
                <a:solidFill>
                  <a:schemeClr val="accent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žádosti na webu Správců a regionálních partnerů.</a:t>
            </a:r>
            <a:endParaRPr lang="cs-CZ" sz="14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4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13EB6B51-C4CC-3F56-A2FE-FDF14A87C5C0}"/>
              </a:ext>
            </a:extLst>
          </p:cNvPr>
          <p:cNvSpPr/>
          <p:nvPr/>
        </p:nvSpPr>
        <p:spPr>
          <a:xfrm>
            <a:off x="29660" y="5287167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566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412776"/>
            <a:ext cx="8229600" cy="4886424"/>
          </a:xfrm>
        </p:spPr>
        <p:txBody>
          <a:bodyPr lIns="0" tIns="0" rIns="0" bIns="0"/>
          <a:lstStyle/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celé programové období jsou vyhlášeny kontinuální výzvy k předkládání žádostí o dotaci společné pro oba typy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Příjem žádostí je průběžný, projektové žádosti jsou předkládány v rámci vyhlášených průběžných uzávěrek. </a:t>
            </a:r>
          </a:p>
          <a:p>
            <a:pPr marL="0" lvl="0" indent="0" algn="just">
              <a:lnSpc>
                <a:spcPct val="120000"/>
              </a:lnSpc>
              <a:buSzPts val="1000"/>
              <a:buNone/>
            </a:pPr>
            <a:endParaRPr lang="cs-CZ" sz="16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Termíny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průběžných uzávěrek 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najdete n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webových stránkách Správců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regionálních partnerů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r>
              <a:rPr lang="cs-CZ" sz="1600" b="1" dirty="0">
                <a:solidFill>
                  <a:schemeClr val="accent2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Nejbližší termíny:</a:t>
            </a:r>
          </a:p>
          <a:p>
            <a:pPr algn="l" fontAlgn="base"/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1. průběžná uzávěrka příjmu žádosti je </a:t>
            </a:r>
            <a:r>
              <a:rPr lang="cs-CZ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8. července 2024 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 14:00 hodin. </a:t>
            </a:r>
            <a:b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60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RMV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zasedá 11. září 2024.</a:t>
            </a:r>
          </a:p>
          <a:p>
            <a:pPr algn="l" fontAlgn="base"/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 fontAlgn="base"/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2. průběžná uzávěrka příjmu žádostí je </a:t>
            </a:r>
            <a:r>
              <a:rPr lang="cs-CZ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15. listopadu 2024 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 14:00 hodin. </a:t>
            </a:r>
            <a:b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60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RMV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zasedá 29. ledna 2025.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4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DD08C65-49DC-F630-E820-1A13DDA01A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7D66A167-2371-32B4-1B27-1CDB720DCC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Výzvy a předkládání žádostí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1084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2618"/>
            <a:ext cx="8424167" cy="4958432"/>
          </a:xfr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buSzPts val="1000"/>
              <a:buNone/>
            </a:pPr>
            <a:endParaRPr lang="cs-CZ" sz="15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SzPts val="1000"/>
              <a:buNone/>
            </a:pP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Žádost se podává </a:t>
            </a:r>
            <a:r>
              <a:rPr lang="cs-CZ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elektronick</a:t>
            </a:r>
            <a:r>
              <a:rPr lang="cs-CZ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ém 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systém</a:t>
            </a:r>
            <a:r>
              <a:rPr lang="cs-CZ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odkaz je 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na webových stránkách Správců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 regionálních partnerů.  </a:t>
            </a:r>
          </a:p>
          <a:p>
            <a:pPr marL="0" lvl="0" indent="0">
              <a:lnSpc>
                <a:spcPct val="120000"/>
              </a:lnSpc>
              <a:buSzPts val="1000"/>
              <a:buNone/>
            </a:pPr>
            <a:endParaRPr lang="cs-CZ" sz="15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buSzPts val="1000"/>
              <a:buNone/>
            </a:pP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lvl="0" indent="0">
              <a:lnSpc>
                <a:spcPct val="120000"/>
              </a:lnSpc>
              <a:buSzPts val="1000"/>
              <a:buNone/>
            </a:pP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16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Doporučení k vypracování žádosti</a:t>
            </a:r>
            <a:br>
              <a:rPr lang="cs-CZ" sz="1500" dirty="0"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5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Konzultujte! Kontakty naleznete na webových stránkách správců a regionálních partnerů.</a:t>
            </a:r>
          </a:p>
          <a:p>
            <a:pPr marL="342900" lvl="0" indent="-342900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Vyberte správný </a:t>
            </a:r>
            <a:r>
              <a:rPr lang="cs-CZ" sz="1600" dirty="0" err="1"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600" dirty="0" err="1"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600" dirty="0" err="1"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nebo Kultura a cestovní ruch).</a:t>
            </a:r>
          </a:p>
          <a:p>
            <a:pPr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Nastavte si efektivně milníky a výstupy a dobře je v žádosti popište.</a:t>
            </a:r>
          </a:p>
          <a:p>
            <a:pPr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Zvolte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realisticky ukazatele výstupů a výsledků.</a:t>
            </a:r>
          </a:p>
          <a:p>
            <a:pPr marL="0" lvl="0" indent="0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143217-EA2E-A40D-DDD5-D80D791D71A9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předkládání žádostí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8F88A96-4134-FA03-E349-31F0605C25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6463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484784"/>
            <a:ext cx="8229600" cy="4814416"/>
          </a:xfr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Do rozpočtu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kvantifikujte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popište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jednotlivé položky a rozdělte rozpočet do milníků.</a:t>
            </a:r>
          </a:p>
          <a:p>
            <a:pPr marL="342900" lvl="0" indent="-342900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Rozpočet musí být přiměřený k dosaženým výstupům a cílům projektu.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Před podáním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zkontrolujte úplnost žádosti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s přílohou </a:t>
            </a:r>
            <a:r>
              <a:rPr lang="cs-CZ" sz="1600" dirty="0" err="1">
                <a:ea typeface="Calibri" panose="020F0502020204030204" pitchFamily="34" charset="0"/>
                <a:cs typeface="Calibri" panose="020F0502020204030204" pitchFamily="34" charset="0"/>
              </a:rPr>
              <a:t>A2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600" dirty="0">
                <a:effectLst/>
                <a:ea typeface="Calibri" panose="020F0502020204030204" pitchFamily="34" charset="0"/>
              </a:rPr>
              <a:t>Kritéria kontroly formálních náležitostí a přijatelnosti projektové žádosti).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Názvy nahraných souborů budou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začínat kódem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podle seznamu příloh 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(např. B5-rozpočet projektu.pdf).</a:t>
            </a:r>
          </a:p>
          <a:p>
            <a:pPr marL="342900" lvl="0" indent="-342900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Příklad číslování přílohy </a:t>
            </a:r>
            <a:r>
              <a:rPr lang="cs-CZ" sz="1600" dirty="0" err="1">
                <a:ea typeface="Calibri" panose="020F0502020204030204" pitchFamily="34" charset="0"/>
                <a:cs typeface="Calibri" panose="020F0502020204030204" pitchFamily="34" charset="0"/>
              </a:rPr>
              <a:t>B7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– Cenové nabídky, průzkum trhu: B7_2.5_1</a:t>
            </a:r>
            <a:b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r>
              <a:rPr lang="cs-CZ" sz="1400" dirty="0">
                <a:highlight>
                  <a:srgbClr val="00FFFF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400" dirty="0"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143217-EA2E-A40D-DDD5-D80D791D71A9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předkládání žádostí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8F88A96-4134-FA03-E349-31F0605C25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EEE6CD41-DF92-2B08-3857-5FF1290F34F4}"/>
              </a:ext>
            </a:extLst>
          </p:cNvPr>
          <p:cNvSpPr/>
          <p:nvPr/>
        </p:nvSpPr>
        <p:spPr>
          <a:xfrm>
            <a:off x="323528" y="5681122"/>
            <a:ext cx="8229600" cy="7261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  <a:spcAft>
                <a:spcPts val="600"/>
              </a:spcAft>
              <a:buSzPts val="1000"/>
            </a:pPr>
            <a:r>
              <a:rPr lang="cs-CZ" sz="1400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14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Poté, co ověříte úplnost žádosti, odešle ji prostřednictvím elektronického </a:t>
            </a:r>
            <a:br>
              <a:rPr lang="cs-CZ" sz="14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4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systému </a:t>
            </a:r>
            <a:r>
              <a:rPr lang="cs-CZ" sz="1400" b="1" dirty="0" err="1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4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 Tím je projektová žádost zaevidována.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4ADBE7F5-0453-EE3B-1003-1C4980385851}"/>
              </a:ext>
            </a:extLst>
          </p:cNvPr>
          <p:cNvSpPr/>
          <p:nvPr/>
        </p:nvSpPr>
        <p:spPr>
          <a:xfrm>
            <a:off x="101668" y="5801887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61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Přílohy k projektové žádosti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762EC0A0-FB2A-8483-67EA-9D095A764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769956"/>
              </p:ext>
            </p:extLst>
          </p:nvPr>
        </p:nvGraphicFramePr>
        <p:xfrm>
          <a:off x="1331640" y="1484784"/>
          <a:ext cx="6696744" cy="5007851"/>
        </p:xfrm>
        <a:graphic>
          <a:graphicData uri="http://schemas.openxmlformats.org/drawingml/2006/table">
            <a:tbl>
              <a:tblPr firstRow="1" firstCol="1" bandRow="1"/>
              <a:tblGrid>
                <a:gridCol w="3779039">
                  <a:extLst>
                    <a:ext uri="{9D8B030D-6E8A-4147-A177-3AD203B41FA5}">
                      <a16:colId xmlns:a16="http://schemas.microsoft.com/office/drawing/2014/main" val="1404871286"/>
                    </a:ext>
                  </a:extLst>
                </a:gridCol>
                <a:gridCol w="1167601">
                  <a:extLst>
                    <a:ext uri="{9D8B030D-6E8A-4147-A177-3AD203B41FA5}">
                      <a16:colId xmlns:a16="http://schemas.microsoft.com/office/drawing/2014/main" val="4233244860"/>
                    </a:ext>
                  </a:extLst>
                </a:gridCol>
                <a:gridCol w="1750104">
                  <a:extLst>
                    <a:ext uri="{9D8B030D-6E8A-4147-A177-3AD203B41FA5}">
                      <a16:colId xmlns:a16="http://schemas.microsoft.com/office/drawing/2014/main" val="1471310291"/>
                    </a:ext>
                  </a:extLst>
                </a:gridCol>
              </a:tblGrid>
              <a:tr h="480501">
                <a:tc>
                  <a:txBody>
                    <a:bodyPr/>
                    <a:lstStyle/>
                    <a:p>
                      <a:pPr marL="109855" indent="-109855" algn="just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Přílohy k projektové žádosti</a:t>
                      </a:r>
                      <a:endParaRPr lang="cs-CZ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76" marR="32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Formáty dokumentů</a:t>
                      </a:r>
                      <a:endParaRPr lang="cs-CZ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76" marR="32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endParaRPr lang="cs-CZ" sz="11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Podpis</a:t>
                      </a:r>
                      <a:endParaRPr lang="cs-CZ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76" marR="32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654632"/>
                  </a:ext>
                </a:extLst>
              </a:tr>
              <a:tr h="462242">
                <a:tc>
                  <a:txBody>
                    <a:bodyPr/>
                    <a:lstStyle/>
                    <a:p>
                      <a:pPr marL="109855" indent="-109855" algn="just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</a:t>
                      </a: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Doklad o právní subjektivitě žadatele a všech partnerů 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PDF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00547"/>
                  </a:ext>
                </a:extLst>
              </a:tr>
              <a:tr h="532738">
                <a:tc>
                  <a:txBody>
                    <a:bodyPr/>
                    <a:lstStyle/>
                    <a:p>
                      <a:pPr marL="109855" indent="-109855" algn="just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Doklad o jednatelském oprávnění žadatele a všech partnerů, pokud není uvedeno v </a:t>
                      </a:r>
                      <a:r>
                        <a:rPr lang="cs-CZ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</a:t>
                      </a:r>
                      <a:endParaRPr lang="cs-CZ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76" marR="32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PDF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480507"/>
                  </a:ext>
                </a:extLst>
              </a:tr>
              <a:tr h="555130">
                <a:tc>
                  <a:txBody>
                    <a:bodyPr/>
                    <a:lstStyle/>
                    <a:p>
                      <a:pPr marL="109855" indent="-109855" algn="just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Prohlášení o partnerství 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PDF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statutární zástupci všech partnerských organizací</a:t>
                      </a:r>
                    </a:p>
                  </a:txBody>
                  <a:tcPr marL="32376" marR="3237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15967407"/>
                  </a:ext>
                </a:extLst>
              </a:tr>
              <a:tr h="561677">
                <a:tc>
                  <a:txBody>
                    <a:bodyPr/>
                    <a:lstStyle/>
                    <a:p>
                      <a:pPr marL="109855" indent="-109855" algn="just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 – Rozpočet projektu 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PDF +</a:t>
                      </a:r>
                      <a:r>
                        <a:rPr lang="cs-CZ" sz="11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XLSX</a:t>
                      </a:r>
                      <a:endParaRPr lang="cs-CZ" sz="11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statutární zástupce žadatele</a:t>
                      </a:r>
                    </a:p>
                  </a:txBody>
                  <a:tcPr marL="32376" marR="32376" marT="0" marB="0" anchor="ctr"/>
                </a:tc>
                <a:extLst>
                  <a:ext uri="{0D108BD9-81ED-4DB2-BD59-A6C34878D82A}">
                    <a16:rowId xmlns:a16="http://schemas.microsoft.com/office/drawing/2014/main" val="3237818852"/>
                  </a:ext>
                </a:extLst>
              </a:tr>
              <a:tr h="609638">
                <a:tc>
                  <a:txBody>
                    <a:bodyPr/>
                    <a:lstStyle/>
                    <a:p>
                      <a:pPr marL="109855" indent="-109855"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B6a – Čestné prohlášení žadatele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PDF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statutární zástupce žadatele</a:t>
                      </a:r>
                    </a:p>
                  </a:txBody>
                  <a:tcPr marL="32376" marR="32376" marT="0" marB="0" anchor="ctr"/>
                </a:tc>
                <a:extLst>
                  <a:ext uri="{0D108BD9-81ED-4DB2-BD59-A6C34878D82A}">
                    <a16:rowId xmlns:a16="http://schemas.microsoft.com/office/drawing/2014/main" val="261579197"/>
                  </a:ext>
                </a:extLst>
              </a:tr>
              <a:tr h="436896">
                <a:tc>
                  <a:txBody>
                    <a:bodyPr/>
                    <a:lstStyle/>
                    <a:p>
                      <a:pPr marL="109855" indent="-109855" algn="just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 – Cenové nabídky, průzkum trhu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PDF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32376" marR="32376" marT="0" marB="0" anchor="ctr"/>
                </a:tc>
                <a:extLst>
                  <a:ext uri="{0D108BD9-81ED-4DB2-BD59-A6C34878D82A}">
                    <a16:rowId xmlns:a16="http://schemas.microsoft.com/office/drawing/2014/main" val="3871914306"/>
                  </a:ext>
                </a:extLst>
              </a:tr>
              <a:tr h="462242">
                <a:tc>
                  <a:txBody>
                    <a:bodyPr/>
                    <a:lstStyle/>
                    <a:p>
                      <a:pPr marL="109855" indent="-109855" algn="just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Přílohy povinné pouze pro malé investiční projekty</a:t>
                      </a:r>
                      <a:endParaRPr lang="cs-CZ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76" marR="3237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053082"/>
                  </a:ext>
                </a:extLst>
              </a:tr>
              <a:tr h="474739">
                <a:tc>
                  <a:txBody>
                    <a:bodyPr/>
                    <a:lstStyle/>
                    <a:p>
                      <a:pPr marL="109855" indent="-109855"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B6b – Čestné prohlášení žadatele u investičních projektů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PDF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statutární zástupce žadatele</a:t>
                      </a:r>
                    </a:p>
                  </a:txBody>
                  <a:tcPr marL="32376" marR="32376" marT="0" marB="0" anchor="ctr"/>
                </a:tc>
                <a:extLst>
                  <a:ext uri="{0D108BD9-81ED-4DB2-BD59-A6C34878D82A}">
                    <a16:rowId xmlns:a16="http://schemas.microsoft.com/office/drawing/2014/main" val="33868691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109855" indent="-109855"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 – Projektová dokumentace na stavební práce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PDF</a:t>
                      </a:r>
                    </a:p>
                  </a:txBody>
                  <a:tcPr marL="32376" marR="32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09855" indent="-109855"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32376" marR="32376" marT="0" marB="0" anchor="ctr"/>
                </a:tc>
                <a:extLst>
                  <a:ext uri="{0D108BD9-81ED-4DB2-BD59-A6C34878D82A}">
                    <a16:rowId xmlns:a16="http://schemas.microsoft.com/office/drawing/2014/main" val="2002431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9915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schvalování PROJEKTU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431540" y="1340768"/>
            <a:ext cx="8280920" cy="5352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Kontrola formálních náležitostí proběhne do </a:t>
            </a:r>
            <a:r>
              <a:rPr lang="cs-CZ" sz="1600" b="1" dirty="0">
                <a:latin typeface="+mj-lt"/>
              </a:rPr>
              <a:t>10 pracovních dní </a:t>
            </a:r>
            <a:r>
              <a:rPr lang="cs-CZ" sz="1600" dirty="0">
                <a:latin typeface="+mj-lt"/>
              </a:rPr>
              <a:t>po uzávěrce výzvy. </a:t>
            </a:r>
            <a:br>
              <a:rPr lang="cs-CZ" sz="1600" dirty="0">
                <a:latin typeface="+mj-lt"/>
              </a:rPr>
            </a:br>
            <a:endParaRPr lang="cs-CZ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Žadatel má </a:t>
            </a:r>
            <a:r>
              <a:rPr lang="cs-CZ" sz="1600" b="1" dirty="0">
                <a:latin typeface="+mj-lt"/>
              </a:rPr>
              <a:t>5 pracovních </a:t>
            </a:r>
            <a:r>
              <a:rPr lang="cs-CZ" sz="1600" dirty="0">
                <a:latin typeface="+mj-lt"/>
              </a:rPr>
              <a:t>dní na vypořádání nedostatků.</a:t>
            </a:r>
            <a:br>
              <a:rPr lang="cs-CZ" sz="1600" dirty="0">
                <a:latin typeface="+mj-lt"/>
              </a:rPr>
            </a:br>
            <a:endParaRPr lang="cs-CZ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>
                <a:latin typeface="+mj-lt"/>
              </a:rPr>
              <a:t>Způsobilý</a:t>
            </a:r>
            <a:r>
              <a:rPr lang="cs-CZ" sz="1600" dirty="0">
                <a:latin typeface="+mj-lt"/>
              </a:rPr>
              <a:t> projekt projde hodnocením </a:t>
            </a:r>
            <a:r>
              <a:rPr lang="cs-CZ" sz="1600" b="1" dirty="0">
                <a:latin typeface="+mj-lt"/>
              </a:rPr>
              <a:t>kvality</a:t>
            </a:r>
            <a:r>
              <a:rPr lang="cs-CZ" sz="1600" dirty="0">
                <a:latin typeface="+mj-lt"/>
              </a:rPr>
              <a:t>.</a:t>
            </a:r>
            <a:br>
              <a:rPr lang="cs-CZ" sz="1600" dirty="0">
                <a:latin typeface="+mj-lt"/>
              </a:rPr>
            </a:br>
            <a:endParaRPr lang="cs-CZ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Regionální monitorovací výbor – </a:t>
            </a:r>
            <a:r>
              <a:rPr lang="cs-CZ" sz="1600" b="1" dirty="0">
                <a:latin typeface="+mj-lt"/>
              </a:rPr>
              <a:t>schvalování</a:t>
            </a:r>
            <a:r>
              <a:rPr lang="cs-CZ" sz="1600" dirty="0">
                <a:latin typeface="+mj-lt"/>
              </a:rPr>
              <a:t> ohodnocených projektů:</a:t>
            </a:r>
          </a:p>
          <a:p>
            <a:pPr marL="800100" lvl="1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schválit bez podmínek,</a:t>
            </a:r>
          </a:p>
          <a:p>
            <a:pPr marL="800100" lvl="1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schválit s podmínkou,</a:t>
            </a:r>
          </a:p>
          <a:p>
            <a:pPr marL="800100" lvl="1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pozastavit s doporučením k přepracování,</a:t>
            </a:r>
          </a:p>
          <a:p>
            <a:pPr marL="800100" lvl="1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zamítnout (s odůvodněním).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>
              <a:highlight>
                <a:srgbClr val="00FFFF"/>
              </a:highlight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cap="all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VYROZUMĚNÍ ŽADATELE O VÝSLEDKU 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25 pracovních dnů od zasedání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RMV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Žadatel má právo požádat o přezkum výsledků rozhodnutí </a:t>
            </a:r>
            <a:r>
              <a:rPr lang="cs-CZ" sz="16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RMV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písemně do 5 pracovních dní od zaslání příslušného oznámení.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rozhodnutí </a:t>
            </a:r>
            <a:r>
              <a:rPr lang="cs-CZ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RMV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udělení příspěvku </a:t>
            </a:r>
            <a:r>
              <a:rPr lang="cs-CZ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EFRR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bude vystavena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Smlouva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cap="all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114403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kontrola REALIZACE PROJEKTU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467544" y="1861908"/>
            <a:ext cx="828092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cs-CZ" sz="1800" dirty="0">
                <a:latin typeface="+mn-lt"/>
              </a:rPr>
            </a:br>
            <a:endParaRPr lang="cs-CZ" sz="1800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</a:rPr>
              <a:t>Žadatel má </a:t>
            </a:r>
            <a:r>
              <a:rPr lang="cs-CZ" b="1" dirty="0">
                <a:latin typeface="+mn-lt"/>
              </a:rPr>
              <a:t>p</a:t>
            </a:r>
            <a:r>
              <a:rPr lang="cs-CZ" sz="1800" b="1" dirty="0">
                <a:latin typeface="+mn-lt"/>
              </a:rPr>
              <a:t>ovinnost oznámit </a:t>
            </a:r>
            <a:r>
              <a:rPr lang="cs-CZ" sz="1800" dirty="0">
                <a:latin typeface="+mn-lt"/>
              </a:rPr>
              <a:t>Správci </a:t>
            </a:r>
            <a:r>
              <a:rPr lang="cs-CZ" sz="1800" b="1" dirty="0">
                <a:latin typeface="+mn-lt"/>
              </a:rPr>
              <a:t>termíny realizace </a:t>
            </a:r>
            <a:r>
              <a:rPr lang="cs-CZ" sz="1800" dirty="0">
                <a:latin typeface="+mn-lt"/>
              </a:rPr>
              <a:t>všech akcí/aktivit projektu min. </a:t>
            </a:r>
            <a:r>
              <a:rPr lang="cs-CZ" sz="1800" b="1" dirty="0">
                <a:latin typeface="+mn-lt"/>
              </a:rPr>
              <a:t>10 pracovních dní předem</a:t>
            </a:r>
            <a:r>
              <a:rPr lang="cs-CZ" sz="1800" dirty="0">
                <a:latin typeface="+mn-lt"/>
              </a:rPr>
              <a:t>. </a:t>
            </a:r>
            <a:br>
              <a:rPr lang="cs-CZ" sz="1800" dirty="0">
                <a:latin typeface="+mn-lt"/>
              </a:rPr>
            </a:br>
            <a:r>
              <a:rPr lang="cs-CZ" sz="1600" i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Pokud tato povinnost nebude dodržena, může dojít ze strany Správce </a:t>
            </a:r>
            <a:r>
              <a:rPr lang="cs-CZ" sz="1600" i="1" dirty="0" err="1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600" i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k odstoupení od Smlouvy.</a:t>
            </a:r>
            <a:br>
              <a:rPr lang="cs-CZ" sz="1800" i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800" i="1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800" i="1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</a:rPr>
              <a:t>Během realizace může probíhat </a:t>
            </a:r>
            <a:r>
              <a:rPr lang="cs-CZ" b="1" dirty="0">
                <a:latin typeface="+mn-lt"/>
              </a:rPr>
              <a:t>kontrola</a:t>
            </a:r>
            <a:r>
              <a:rPr lang="cs-CZ" dirty="0">
                <a:latin typeface="+mn-lt"/>
              </a:rPr>
              <a:t> přímo na pořádané akci, aktivitě, stavbě.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cs-CZ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867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484784"/>
            <a:ext cx="8683257" cy="5112567"/>
          </a:xfrm>
        </p:spPr>
        <p:txBody>
          <a:bodyPr lIns="0" tIns="0" rIns="0" bIns="0"/>
          <a:lstStyle/>
          <a:p>
            <a:pPr algn="just">
              <a:buNone/>
            </a:pPr>
            <a:r>
              <a:rPr lang="cs-CZ" sz="1800" dirty="0">
                <a:ea typeface="Cambria" panose="02040503050406030204" pitchFamily="18" charset="0"/>
              </a:rPr>
              <a:t>Veřejnoprávní instituce a neziskové organizace např.:</a:t>
            </a:r>
          </a:p>
          <a:p>
            <a:pPr algn="just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just"/>
            <a:r>
              <a:rPr lang="cs-CZ" sz="1800" b="1" dirty="0">
                <a:ea typeface="Cambria" panose="02040503050406030204" pitchFamily="18" charset="0"/>
              </a:rPr>
              <a:t>města a obce</a:t>
            </a:r>
          </a:p>
          <a:p>
            <a:pPr algn="just"/>
            <a:r>
              <a:rPr lang="cs-CZ" sz="1800" b="1" dirty="0">
                <a:ea typeface="Cambria" panose="02040503050406030204" pitchFamily="18" charset="0"/>
              </a:rPr>
              <a:t>neziskové organizace</a:t>
            </a:r>
          </a:p>
          <a:p>
            <a:pPr algn="just"/>
            <a:r>
              <a:rPr lang="cs-CZ" sz="1800" b="1" dirty="0">
                <a:ea typeface="Cambria" panose="02040503050406030204" pitchFamily="18" charset="0"/>
              </a:rPr>
              <a:t>svazy, spolky, komory a sdružení</a:t>
            </a:r>
          </a:p>
          <a:p>
            <a:pPr algn="just"/>
            <a:r>
              <a:rPr lang="cs-CZ" sz="1800" b="1" dirty="0">
                <a:ea typeface="Cambria" panose="02040503050406030204" pitchFamily="18" charset="0"/>
              </a:rPr>
              <a:t>vzdělávací instituce apod.</a:t>
            </a:r>
          </a:p>
          <a:p>
            <a:pPr marL="0" indent="0" algn="just">
              <a:buNone/>
            </a:pPr>
            <a:endParaRPr lang="cs-CZ" sz="16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000" b="1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→ </a:t>
            </a:r>
            <a:r>
              <a:rPr lang="cs-CZ" sz="1800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Kompletní přehled je uveden v </a:t>
            </a:r>
            <a:r>
              <a:rPr lang="cs-CZ" sz="1800" i="1" dirty="0">
                <a:ea typeface="Cambria" panose="02040503050406030204" pitchFamily="18" charset="0"/>
                <a:cs typeface="Times New Roman" panose="02020603050405020304" pitchFamily="18" charset="0"/>
              </a:rPr>
              <a:t>příloze </a:t>
            </a:r>
            <a:r>
              <a:rPr lang="cs-CZ" sz="1800" i="1" dirty="0" err="1">
                <a:ea typeface="Cambria" panose="02040503050406030204" pitchFamily="18" charset="0"/>
                <a:cs typeface="Times New Roman" panose="02020603050405020304" pitchFamily="18" charset="0"/>
              </a:rPr>
              <a:t>A1</a:t>
            </a:r>
            <a:r>
              <a:rPr lang="cs-CZ" sz="1800" i="1" dirty="0">
                <a:ea typeface="Cambria" panose="02040503050406030204" pitchFamily="18" charset="0"/>
                <a:cs typeface="Times New Roman" panose="02020603050405020304" pitchFamily="18" charset="0"/>
              </a:rPr>
              <a:t> Příručky pro </a:t>
            </a:r>
            <a:r>
              <a:rPr lang="cs-CZ" sz="1800" i="1" dirty="0" err="1">
                <a:ea typeface="Cambria" panose="02040503050406030204" pitchFamily="18" charset="0"/>
                <a:cs typeface="Times New Roman" panose="02020603050405020304" pitchFamily="18" charset="0"/>
              </a:rPr>
              <a:t>FMP</a:t>
            </a:r>
            <a:r>
              <a:rPr lang="cs-CZ" sz="1800" i="1" dirty="0"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cs-CZ" sz="2000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←</a:t>
            </a:r>
            <a:endParaRPr lang="cs-CZ" sz="2400" b="1" i="1" dirty="0">
              <a:ea typeface="Cambria" panose="02040503050406030204" pitchFamily="18" charset="0"/>
            </a:endParaRPr>
          </a:p>
          <a:p>
            <a:pPr algn="just"/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br>
              <a:rPr lang="cs-CZ" sz="1800" dirty="0">
                <a:ea typeface="Cambria" panose="02040503050406030204" pitchFamily="18" charset="0"/>
              </a:rPr>
            </a:br>
            <a:endParaRPr lang="cs-CZ" sz="1800" dirty="0">
              <a:ea typeface="Cambria" panose="02040503050406030204" pitchFamily="18" charset="0"/>
            </a:endParaRPr>
          </a:p>
          <a:p>
            <a:pPr algn="ctr">
              <a:buNone/>
            </a:pPr>
            <a:r>
              <a:rPr lang="cs-CZ" sz="1400" i="1" dirty="0">
                <a:ea typeface="Cambria" panose="02040503050406030204" pitchFamily="18" charset="0"/>
              </a:rPr>
              <a:t>Výjimkou jsou organizační složky bez právní subjektivity, které jsou složkami subjektů se sídlem mimo programové území, ale v programovém území působí.</a:t>
            </a:r>
            <a:endParaRPr lang="cs-CZ" sz="1400" b="1" i="1" dirty="0">
              <a:ea typeface="Cambria" panose="020405030504060302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278F757-3A01-E4E5-BCDC-25F7D57C0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2B425A6-6AA2-E834-2947-2657C9EBE95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Vhodní žadatelé a partneři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32F698C0-D6B2-39A3-DB4E-F293884EE311}"/>
              </a:ext>
            </a:extLst>
          </p:cNvPr>
          <p:cNvSpPr/>
          <p:nvPr/>
        </p:nvSpPr>
        <p:spPr>
          <a:xfrm>
            <a:off x="344676" y="4510213"/>
            <a:ext cx="8352928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1800" dirty="0">
                <a:solidFill>
                  <a:schemeClr val="accent6"/>
                </a:solidFill>
              </a:rPr>
              <a:t>                 </a:t>
            </a:r>
            <a:r>
              <a:rPr lang="cs-CZ" b="1" dirty="0">
                <a:solidFill>
                  <a:schemeClr val="accent6"/>
                </a:solidFill>
              </a:rPr>
              <a:t>Projektoví</a:t>
            </a:r>
            <a:r>
              <a:rPr lang="cs-CZ" sz="1800" b="1" dirty="0">
                <a:ea typeface="Cambria" panose="02040503050406030204" pitchFamily="18" charset="0"/>
              </a:rPr>
              <a:t> </a:t>
            </a:r>
            <a:r>
              <a:rPr lang="cs-CZ" b="1" dirty="0">
                <a:solidFill>
                  <a:schemeClr val="accent6"/>
                </a:solidFill>
              </a:rPr>
              <a:t>partneři</a:t>
            </a:r>
            <a:r>
              <a:rPr lang="cs-CZ" sz="1800" b="1" dirty="0">
                <a:ea typeface="Cambria" panose="02040503050406030204" pitchFamily="18" charset="0"/>
              </a:rPr>
              <a:t> </a:t>
            </a:r>
            <a:r>
              <a:rPr lang="cs-CZ" b="1" dirty="0">
                <a:solidFill>
                  <a:schemeClr val="accent6"/>
                </a:solidFill>
              </a:rPr>
              <a:t>musí</a:t>
            </a:r>
            <a:r>
              <a:rPr lang="cs-CZ" sz="1800" dirty="0">
                <a:ea typeface="Cambria" panose="02040503050406030204" pitchFamily="18" charset="0"/>
              </a:rPr>
              <a:t> </a:t>
            </a:r>
            <a:r>
              <a:rPr lang="cs-CZ" b="1" dirty="0">
                <a:solidFill>
                  <a:schemeClr val="accent6"/>
                </a:solidFill>
              </a:rPr>
              <a:t>mít</a:t>
            </a:r>
            <a:r>
              <a:rPr lang="cs-CZ" sz="1800" dirty="0">
                <a:ea typeface="Cambria" panose="02040503050406030204" pitchFamily="18" charset="0"/>
              </a:rPr>
              <a:t> </a:t>
            </a:r>
            <a:r>
              <a:rPr lang="cs-CZ" b="1" dirty="0">
                <a:solidFill>
                  <a:schemeClr val="accent6"/>
                </a:solidFill>
              </a:rPr>
              <a:t>sídlo v programovém území.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ADE175E-6E89-C0E3-2192-66EE04CDF5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63" y="4221088"/>
            <a:ext cx="666095" cy="149265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1800" b="1" cap="al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ZMĚNY V PRŮBĚHU REALIZACE MALÉHO PROJEKTU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431540" y="1340768"/>
            <a:ext cx="8280920" cy="5607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Při realizaci malého projektu </a:t>
            </a:r>
            <a:r>
              <a:rPr lang="cs-CZ" sz="18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je nutné postupovat v souladu 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se schválenou projektovou žádostí a smlouvou</a:t>
            </a:r>
            <a:r>
              <a:rPr lang="cs-CZ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cs-CZ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8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Formální změny v malém projektu musí žadatel </a:t>
            </a:r>
            <a:r>
              <a:rPr lang="cs-CZ" sz="18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písemně a neprodleně oznámit 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příslušnému Správci </a:t>
            </a:r>
            <a:r>
              <a:rPr lang="cs-CZ" sz="1800" dirty="0" err="1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8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 odůvodněných případech může být prodloužená schválená doba realizace projektu. </a:t>
            </a:r>
            <a:b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8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Změna projektových partnerů během realizace projektu </a:t>
            </a:r>
            <a:r>
              <a:rPr lang="cs-CZ" sz="18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není přípustná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8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18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měny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v </a:t>
            </a:r>
            <a:r>
              <a:rPr lang="cs-CZ" sz="18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obsahu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sz="18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 rozpočtu 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18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milnících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projektu během realizace projektu </a:t>
            </a:r>
            <a:r>
              <a:rPr lang="cs-CZ" sz="18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nejsou přípustné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SzPts val="1000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cap="all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076467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publicita PROJEKTU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193358" y="1196752"/>
            <a:ext cx="8808243" cy="6048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</a:rPr>
              <a:t>artneři jsou 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</a:rPr>
              <a:t>povinni informovat 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</a:rPr>
              <a:t>veřejnost o příslušném projektu a podpoře z Programu.</a:t>
            </a:r>
            <a:br>
              <a:rPr lang="cs-CZ" sz="1600" dirty="0">
                <a:effectLst/>
                <a:latin typeface="+mj-lt"/>
                <a:ea typeface="Calibri" panose="020F0502020204030204" pitchFamily="34" charset="0"/>
              </a:rPr>
            </a:br>
            <a:endParaRPr lang="cs-CZ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+mj-lt"/>
                <a:ea typeface="Calibri" panose="020F0502020204030204" pitchFamily="34" charset="0"/>
              </a:rPr>
              <a:t>P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</a:rPr>
              <a:t>artneři musí uvádět logo Programu obsahující znak Evropské unie ve spojení se slovem </a:t>
            </a:r>
            <a:r>
              <a:rPr lang="cs-CZ" sz="1600" b="1" dirty="0" err="1">
                <a:effectLst/>
                <a:latin typeface="+mj-lt"/>
                <a:ea typeface="Calibri" panose="020F0502020204030204" pitchFamily="34" charset="0"/>
              </a:rPr>
              <a:t>Interreg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</a:rPr>
              <a:t> a výrazem „Spolufinancováno Evropskou unií“.</a:t>
            </a:r>
            <a:br>
              <a:rPr lang="cs-CZ" sz="1600" b="1" dirty="0">
                <a:effectLst/>
                <a:latin typeface="+mj-lt"/>
                <a:ea typeface="Calibri" panose="020F0502020204030204" pitchFamily="34" charset="0"/>
              </a:rPr>
            </a:br>
            <a:endParaRPr lang="cs-CZ" sz="1600" b="1" dirty="0">
              <a:effectLst/>
              <a:latin typeface="+mj-lt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Pokud vedle loga Programu jsou uvedena i </a:t>
            </a:r>
            <a:r>
              <a:rPr lang="cs-CZ" sz="1600" b="1" dirty="0"/>
              <a:t>jiná loga, </a:t>
            </a:r>
            <a:r>
              <a:rPr lang="cs-CZ" sz="1600" dirty="0"/>
              <a:t>musí mít znak EU, vždy nejméně </a:t>
            </a:r>
            <a:r>
              <a:rPr lang="cs-CZ" sz="1600" b="1" dirty="0"/>
              <a:t>stejnou velikost</a:t>
            </a:r>
            <a:r>
              <a:rPr lang="cs-CZ" sz="1600" dirty="0"/>
              <a:t>, měřeno na výšku nebo na šířku, jako ostatní použitá loga.</a:t>
            </a:r>
            <a:br>
              <a:rPr lang="cs-CZ" sz="1600" dirty="0"/>
            </a:br>
            <a:r>
              <a:rPr lang="cs-CZ" sz="1600" dirty="0"/>
              <a:t> </a:t>
            </a:r>
            <a:endParaRPr lang="cs-CZ" sz="1600" b="1" dirty="0">
              <a:effectLst/>
              <a:latin typeface="+mj-lt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Logo musí být jasně </a:t>
            </a:r>
            <a:r>
              <a:rPr lang="cs-CZ" sz="1600" b="1" dirty="0">
                <a:latin typeface="+mj-lt"/>
              </a:rPr>
              <a:t>viditelné</a:t>
            </a:r>
            <a:r>
              <a:rPr lang="cs-CZ" sz="1600" dirty="0">
                <a:latin typeface="+mj-lt"/>
              </a:rPr>
              <a:t> a </a:t>
            </a:r>
            <a:r>
              <a:rPr lang="cs-CZ" sz="1600" b="1" dirty="0">
                <a:latin typeface="+mj-lt"/>
              </a:rPr>
              <a:t>čitelné</a:t>
            </a:r>
            <a:r>
              <a:rPr lang="cs-CZ" sz="1600" dirty="0">
                <a:latin typeface="+mj-lt"/>
              </a:rPr>
              <a:t>. Jeho umístění a velikost musí být úměrné rozměrům použitého materiálu nebo dokumentu.</a:t>
            </a:r>
            <a:br>
              <a:rPr lang="cs-CZ" sz="1600" dirty="0">
                <a:latin typeface="+mj-lt"/>
              </a:rPr>
            </a:br>
            <a:endParaRPr lang="cs-CZ" sz="1600" dirty="0">
              <a:latin typeface="+mj-lt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Černobílou variantu loga lze místo barevného loga použít pouze ve </a:t>
            </a:r>
            <a:r>
              <a:rPr lang="cs-CZ" sz="1600" b="1" dirty="0">
                <a:latin typeface="+mj-lt"/>
              </a:rPr>
              <a:t>výjimečných</a:t>
            </a:r>
            <a:r>
              <a:rPr lang="cs-CZ" sz="1600" dirty="0">
                <a:latin typeface="+mj-lt"/>
              </a:rPr>
              <a:t> a </a:t>
            </a:r>
            <a:r>
              <a:rPr lang="cs-CZ" sz="1600" b="1" dirty="0">
                <a:latin typeface="+mj-lt"/>
              </a:rPr>
              <a:t>odůvodněných případech</a:t>
            </a:r>
            <a:r>
              <a:rPr lang="cs-CZ" sz="1600" dirty="0">
                <a:latin typeface="+mj-lt"/>
              </a:rPr>
              <a:t>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sz="1600" b="1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sz="1600" dirty="0"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1874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publicita PROJEKTU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323528" y="1050715"/>
            <a:ext cx="8712968" cy="50220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chemeClr val="accent2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Plakát </a:t>
            </a:r>
          </a:p>
          <a:p>
            <a:pPr marL="254000">
              <a:lnSpc>
                <a:spcPct val="120000"/>
              </a:lnSpc>
            </a:pPr>
            <a:r>
              <a:rPr lang="cs-CZ" sz="1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Žadatel musí ihned po zahájení realizace projektu, na snadno viditelném místě, vystavit plakát min. formát </a:t>
            </a:r>
            <a:r>
              <a:rPr lang="cs-CZ" sz="1400" dirty="0" err="1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A3</a:t>
            </a:r>
            <a:r>
              <a:rPr lang="cs-CZ" sz="1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s informacemi o projektu a logem Programu. V případě, kdy nelze umístit plakát v místě realizace projektu, může ho umístit v sídle žadatele.</a:t>
            </a:r>
            <a:endParaRPr lang="cs-CZ" sz="1400" b="1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39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1400" b="1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39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Prezentace na internetu</a:t>
            </a:r>
            <a:endParaRPr lang="cs-CZ" sz="1400" dirty="0">
              <a:solidFill>
                <a:schemeClr val="accent2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271780">
              <a:lnSpc>
                <a:spcPct val="12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Žadatel musí na svých oficiálních internetových stránkách nebo stránkách sociálních médií uvést finanční podporu z </a:t>
            </a:r>
            <a:r>
              <a:rPr lang="cs-CZ" sz="1400" dirty="0" err="1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EFRR</a:t>
            </a:r>
            <a:r>
              <a:rPr lang="cs-CZ" sz="1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zobrazit logo programu a údaje o projektu, </a:t>
            </a:r>
            <a:r>
              <a:rPr lang="cs-CZ" sz="1400" dirty="0"/>
              <a:t>krátký popis projektu.</a:t>
            </a:r>
            <a:br>
              <a:rPr lang="cs-CZ" sz="1400" dirty="0"/>
            </a:br>
            <a:endParaRPr lang="cs-CZ" sz="1400" dirty="0"/>
          </a:p>
          <a:p>
            <a:pPr marL="539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Komunikační materiály určené veřejnosti a nebo účastníkům </a:t>
            </a:r>
            <a:endParaRPr lang="cs-CZ" sz="1400" dirty="0">
              <a:solidFill>
                <a:schemeClr val="accent2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25780" indent="-271780">
              <a:lnSpc>
                <a:spcPct val="12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Veškeré dokumenty a výsledky projektu (např. pozvánka, program, prezenční listina, prezentace,</a:t>
            </a:r>
            <a:r>
              <a:rPr lang="cs-CZ" sz="1400" dirty="0">
                <a:latin typeface="+mn-lt"/>
              </a:rPr>
              <a:t> studie, koncepce, pokyny, mobilní aplikace, web, atd.)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musí obsahovat logo Programu. </a:t>
            </a:r>
            <a:endParaRPr lang="cs-CZ" sz="1400" dirty="0"/>
          </a:p>
          <a:p>
            <a:pPr marL="525780" indent="-271780">
              <a:lnSpc>
                <a:spcPct val="120000"/>
              </a:lnSpc>
              <a:spcAft>
                <a:spcPts val="600"/>
              </a:spcAft>
            </a:pPr>
            <a:endParaRPr lang="cs-CZ" sz="1400" dirty="0">
              <a:solidFill>
                <a:schemeClr val="accent6"/>
              </a:solidFill>
              <a:latin typeface="+mj-lt"/>
              <a:ea typeface="Calibri" panose="020F0502020204030204" pitchFamily="34" charset="0"/>
            </a:endParaRPr>
          </a:p>
          <a:p>
            <a:pPr marL="525780" indent="-271780">
              <a:lnSpc>
                <a:spcPct val="120000"/>
              </a:lnSpc>
              <a:spcAft>
                <a:spcPts val="600"/>
              </a:spcAft>
            </a:pPr>
            <a:r>
              <a:rPr lang="cs-CZ" sz="1400" dirty="0">
                <a:solidFill>
                  <a:schemeClr val="accent4"/>
                </a:solidFill>
                <a:latin typeface="+mj-lt"/>
                <a:ea typeface="Calibri" panose="020F0502020204030204" pitchFamily="34" charset="0"/>
              </a:rPr>
              <a:t>Podrobná pravidla pro publicitu a používání loga Programu jsou uvedeny v Pokynu pro publicitu.</a:t>
            </a:r>
            <a:endParaRPr lang="cs-CZ" sz="1400" dirty="0">
              <a:solidFill>
                <a:schemeClr val="accent4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5780" indent="-271780">
              <a:lnSpc>
                <a:spcPct val="120000"/>
              </a:lnSpc>
              <a:spcAft>
                <a:spcPts val="600"/>
              </a:spcAft>
            </a:pPr>
            <a:endParaRPr lang="cs-CZ" sz="1400" dirty="0">
              <a:latin typeface="+mj-lt"/>
              <a:ea typeface="Calibri" panose="020F0502020204030204" pitchFamily="34" charset="0"/>
            </a:endParaRPr>
          </a:p>
          <a:p>
            <a:pPr marL="525780" indent="-271780">
              <a:lnSpc>
                <a:spcPct val="120000"/>
              </a:lnSpc>
              <a:spcAft>
                <a:spcPts val="600"/>
              </a:spcAft>
            </a:pPr>
            <a:endParaRPr lang="cs-CZ" sz="12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091EB2A7-E08F-4A6E-F70A-C56D92041275}"/>
              </a:ext>
            </a:extLst>
          </p:cNvPr>
          <p:cNvSpPr/>
          <p:nvPr/>
        </p:nvSpPr>
        <p:spPr>
          <a:xfrm>
            <a:off x="307098" y="5570913"/>
            <a:ext cx="8229600" cy="8155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ct val="120000"/>
              </a:lnSpc>
              <a:buSzPts val="1000"/>
            </a:pPr>
            <a:r>
              <a:rPr lang="cs-CZ" sz="1600" b="1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Při nedodržení publicity může dojít ke krácení nákladů každého jednotlivého milníku.</a:t>
            </a:r>
            <a:endParaRPr lang="cs-CZ" sz="1100" b="1" dirty="0">
              <a:solidFill>
                <a:schemeClr val="accent2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D8BE801A-F878-45B1-093E-FDB08C5675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93" y="5413895"/>
            <a:ext cx="504056" cy="11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592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Kontrola po Ukončení </a:t>
            </a:r>
            <a:b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realizace projektu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359532" y="1772816"/>
            <a:ext cx="8424936" cy="4696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Závěrečná zpráva a přílohy – žadatel dodá </a:t>
            </a:r>
            <a:r>
              <a:rPr lang="cs-CZ" sz="1600" b="1" dirty="0">
                <a:latin typeface="+mj-lt"/>
              </a:rPr>
              <a:t>elektronicky do 30 kalendářních dnů po ukončení realizace projektu</a:t>
            </a:r>
            <a:r>
              <a:rPr lang="cs-CZ" sz="1600" dirty="0">
                <a:latin typeface="+mj-lt"/>
              </a:rPr>
              <a:t>.</a:t>
            </a:r>
          </a:p>
          <a:p>
            <a:endParaRPr lang="cs-CZ" sz="1600" dirty="0">
              <a:latin typeface="+mj-lt"/>
            </a:endParaRPr>
          </a:p>
          <a:p>
            <a:endParaRPr lang="cs-CZ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Kontroluje se </a:t>
            </a:r>
            <a:r>
              <a:rPr lang="cs-CZ" sz="1600" b="1" dirty="0">
                <a:latin typeface="+mj-lt"/>
              </a:rPr>
              <a:t>doložení a splnění </a:t>
            </a:r>
            <a:r>
              <a:rPr lang="cs-CZ" sz="1600" dirty="0">
                <a:latin typeface="+mj-lt"/>
              </a:rPr>
              <a:t>každého </a:t>
            </a:r>
            <a:r>
              <a:rPr lang="cs-CZ" sz="1600" b="1" dirty="0">
                <a:latin typeface="+mj-lt"/>
              </a:rPr>
              <a:t>milníku</a:t>
            </a:r>
            <a:r>
              <a:rPr lang="cs-CZ" sz="1600" dirty="0">
                <a:latin typeface="+mj-lt"/>
              </a:rPr>
              <a:t> a jeho </a:t>
            </a:r>
            <a:r>
              <a:rPr lang="cs-CZ" sz="1600" b="1" dirty="0">
                <a:latin typeface="+mj-lt"/>
              </a:rPr>
              <a:t>výstupu</a:t>
            </a:r>
            <a:r>
              <a:rPr lang="cs-CZ" sz="1600" dirty="0">
                <a:latin typeface="+mj-lt"/>
              </a:rPr>
              <a:t>. Jsou-li milníky a výstupy zcela splněny a doloženy stanovené podklady, </a:t>
            </a:r>
            <a:r>
              <a:rPr lang="cs-CZ" sz="1600" b="1" dirty="0">
                <a:latin typeface="+mj-lt"/>
              </a:rPr>
              <a:t>dojde k uznání </a:t>
            </a:r>
            <a:r>
              <a:rPr lang="cs-CZ" sz="1600" dirty="0">
                <a:latin typeface="+mj-lt"/>
              </a:rPr>
              <a:t>jednorázové částky, která byla k milníku přiřazena.</a:t>
            </a:r>
          </a:p>
          <a:p>
            <a:endParaRPr lang="cs-CZ" sz="1600" dirty="0">
              <a:latin typeface="+mj-lt"/>
            </a:endParaRPr>
          </a:p>
          <a:p>
            <a:endParaRPr lang="cs-CZ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V případě neúplnosti bude žadatel vyzván k nápravě a má </a:t>
            </a:r>
            <a:r>
              <a:rPr lang="cs-CZ" sz="1600" b="1" dirty="0">
                <a:latin typeface="+mj-lt"/>
              </a:rPr>
              <a:t>10 pracovních </a:t>
            </a:r>
            <a:r>
              <a:rPr lang="cs-CZ" sz="1600" dirty="0">
                <a:latin typeface="+mj-lt"/>
              </a:rPr>
              <a:t>dní na vypořádání nedostatků. </a:t>
            </a:r>
          </a:p>
          <a:p>
            <a:endParaRPr lang="cs-CZ" sz="1600" dirty="0">
              <a:highlight>
                <a:srgbClr val="FFFF00"/>
              </a:highlight>
              <a:latin typeface="+mj-lt"/>
            </a:endParaRPr>
          </a:p>
          <a:p>
            <a:endParaRPr lang="cs-CZ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ásledně 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nebudou přijímány 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již žádné další podklady a 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nedostatečně doložené milníky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budou vyhodnoceny 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jako nezpůsobilé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latin typeface="+mj-lt"/>
            </a:endParaRPr>
          </a:p>
          <a:p>
            <a:endParaRPr lang="cs-CZ" dirty="0"/>
          </a:p>
          <a:p>
            <a:pPr lvl="0">
              <a:lnSpc>
                <a:spcPct val="120000"/>
              </a:lnSpc>
              <a:spcAft>
                <a:spcPts val="600"/>
              </a:spcAft>
              <a:buSzPts val="1000"/>
            </a:pPr>
            <a:br>
              <a:rPr lang="cs-CZ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63858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Kontrola po Ukončení realizace projektu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323528" y="1124744"/>
            <a:ext cx="8568952" cy="4669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1400" b="1" dirty="0">
                <a:solidFill>
                  <a:schemeClr val="accent2"/>
                </a:solidFill>
              </a:rPr>
              <a:t>Dokumenty předkládané k ukončení realizace malého projektu (pokud je relevantní): </a:t>
            </a:r>
            <a:endParaRPr lang="cs-CZ" sz="1600" b="1" dirty="0">
              <a:solidFill>
                <a:schemeClr val="accent2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 err="1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C1</a:t>
            </a:r>
            <a:r>
              <a:rPr lang="cs-CZ" sz="1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Závěrečná zpráva;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 err="1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C1a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Souhrn projektu;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 err="1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C1b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Plnění ukazatelů výstupu malého projektu;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pozvánka, program akce, prezenční listina, plakát;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otodokumentace; 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doložení příslušného výstupu, dodací list, tiskovina, video, … 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dokumenty k prokázání splnění </a:t>
            </a:r>
            <a:r>
              <a:rPr lang="cs-CZ" sz="14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povinné publicity</a:t>
            </a:r>
            <a:r>
              <a:rPr lang="cs-CZ" sz="1400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doklady o uskutečněné služební cestě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u malých ne/investičních projektů: </a:t>
            </a:r>
            <a:r>
              <a:rPr lang="cs-CZ" sz="14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protokol o předání a převzetí díla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/ stavby, kolaudační rozhodnutí;</a:t>
            </a:r>
          </a:p>
          <a:p>
            <a:pPr marL="342900" lvl="0" indent="-342900" algn="just">
              <a:lnSpc>
                <a:spcPct val="200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případně další specifické podklady uvedené v žádosti/smlouvě.</a:t>
            </a:r>
          </a:p>
        </p:txBody>
      </p:sp>
    </p:spTree>
    <p:extLst>
      <p:ext uri="{BB962C8B-B14F-4D97-AF65-F5344CB8AC3E}">
        <p14:creationId xmlns:p14="http://schemas.microsoft.com/office/powerpoint/2010/main" val="16968160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Ukončení kontroly a </a:t>
            </a:r>
            <a:b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proplacení malého projektu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431540" y="1628800"/>
            <a:ext cx="8280920" cy="4275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b="1" cap="all" dirty="0">
                <a:latin typeface="+mj-lt"/>
                <a:cs typeface="Calibri" panose="020F0502020204030204" pitchFamily="34" charset="0"/>
              </a:rPr>
              <a:t>	</a:t>
            </a:r>
            <a:r>
              <a:rPr lang="cs-CZ" sz="1600" b="1" cap="all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Ukončení kontroly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 ukončení kontroly Závěrečné zprávy Správce </a:t>
            </a:r>
            <a:r>
              <a:rPr lang="cs-CZ" sz="160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vystaví 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</a:rPr>
              <a:t>Osvědčení o závěrečné kontrole malého projektu 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informuje žadatele o výsledku kontroly.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b="1" cap="all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cs-CZ" sz="1600" b="1" cap="all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PROPLACENÍ PROSTŘEDKŮ </a:t>
            </a:r>
            <a:r>
              <a:rPr lang="cs-CZ" sz="1600" b="1" cap="all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EFRR</a:t>
            </a:r>
            <a:r>
              <a:rPr lang="cs-CZ" sz="1600" b="1" cap="all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MALÝCH PROJEKTŮ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Správce </a:t>
            </a:r>
            <a:r>
              <a:rPr lang="cs-CZ" sz="1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FMP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převede prostředky </a:t>
            </a:r>
            <a:r>
              <a:rPr lang="cs-CZ" sz="1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EFRR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účty jednotlivých žadatelů malých projektů neprodleně po obdržení platby za projekt </a:t>
            </a:r>
            <a:r>
              <a:rPr lang="cs-CZ" sz="1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FMP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ze strany Řídícího orgánu.</a:t>
            </a:r>
            <a:b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b="1" cap="all" dirty="0">
                <a:latin typeface="+mj-lt"/>
                <a:cs typeface="Calibri" panose="020F0502020204030204" pitchFamily="34" charset="0"/>
              </a:rPr>
              <a:t>	</a:t>
            </a:r>
            <a:r>
              <a:rPr lang="cs-CZ" sz="1600" b="1" cap="all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Archivace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Žadatel je povinen archivovat veškeré podklady a doklady týkající se projektu </a:t>
            </a:r>
            <a:b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31. 12. 2034.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6807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udržitelnost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431540" y="1340768"/>
            <a:ext cx="8280920" cy="5135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1600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Udržitelnost se sleduje:</a:t>
            </a:r>
            <a:endParaRPr lang="cs-CZ" sz="1600" dirty="0">
              <a:solidFill>
                <a:schemeClr val="accent2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 p</a:t>
            </a:r>
            <a:r>
              <a:rPr lang="cs-CZ" sz="1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rojektů, kde byl zvolen ukazatel výsledku, který musí být dosažen až po realizaci malého projektu </a:t>
            </a:r>
            <a:r>
              <a:rPr lang="cs-CZ" sz="1600" b="1" dirty="0">
                <a:latin typeface="+mn-lt"/>
                <a:ea typeface="CIDFont+F4"/>
                <a:cs typeface="Calibri" panose="020F0502020204030204" pitchFamily="34" charset="0"/>
              </a:rPr>
              <a:t>→</a:t>
            </a:r>
            <a:r>
              <a:rPr lang="cs-CZ" sz="1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dokládá se do </a:t>
            </a:r>
            <a:r>
              <a:rPr lang="cs-CZ" sz="1600" b="1" dirty="0">
                <a:effectLst/>
                <a:latin typeface="+mn-lt"/>
                <a:ea typeface="CIDFont+F4"/>
                <a:cs typeface="Calibri" panose="020F0502020204030204" pitchFamily="34" charset="0"/>
              </a:rPr>
              <a:t>1 roku od ukončení projektu.</a:t>
            </a:r>
            <a:br>
              <a:rPr lang="cs-CZ" sz="1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6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+mn-lt"/>
                <a:ea typeface="CIDFont+F4"/>
                <a:cs typeface="Calibri" panose="020F0502020204030204" pitchFamily="34" charset="0"/>
              </a:rPr>
              <a:t>U projektů, jejichž charakter zakládá předpoklad, že budou plnit účel, na který byla dotace poskytnuta, i po ukončení realizace </a:t>
            </a:r>
            <a:r>
              <a:rPr lang="cs-CZ" sz="1600" b="1" dirty="0">
                <a:latin typeface="+mn-lt"/>
                <a:ea typeface="CIDFont+F4"/>
                <a:cs typeface="Calibri" panose="020F0502020204030204" pitchFamily="34" charset="0"/>
              </a:rPr>
              <a:t>→ </a:t>
            </a:r>
            <a:r>
              <a:rPr lang="cs-CZ" sz="16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udržitelnost je</a:t>
            </a:r>
            <a:r>
              <a:rPr lang="cs-CZ" sz="16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1600" b="1" dirty="0">
                <a:effectLst/>
                <a:latin typeface="+mn-lt"/>
                <a:ea typeface="CIDFont+F4"/>
                <a:cs typeface="Calibri" panose="020F0502020204030204" pitchFamily="34" charset="0"/>
              </a:rPr>
              <a:t>o dobu 5 roku od vyplacení prostředků žadateli.</a:t>
            </a:r>
            <a:r>
              <a:rPr lang="cs-CZ" sz="1600" dirty="0">
                <a:effectLst/>
                <a:latin typeface="+mn-lt"/>
                <a:ea typeface="CIDFont+F4"/>
                <a:cs typeface="Calibri" panose="020F0502020204030204" pitchFamily="34" charset="0"/>
              </a:rPr>
              <a:t> </a:t>
            </a:r>
            <a:br>
              <a:rPr lang="cs-CZ" sz="1600" dirty="0">
                <a:effectLst/>
                <a:latin typeface="+mn-lt"/>
                <a:ea typeface="CIDFont+F4"/>
                <a:cs typeface="Calibri" panose="020F0502020204030204" pitchFamily="34" charset="0"/>
              </a:rPr>
            </a:br>
            <a:endParaRPr lang="cs-CZ" sz="1600" dirty="0">
              <a:latin typeface="+mn-lt"/>
              <a:ea typeface="CIDFont+F4"/>
              <a:cs typeface="Calibri" panose="020F0502020204030204" pitchFamily="34" charset="0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+mn-lt"/>
                <a:ea typeface="CIDFont+F4"/>
                <a:cs typeface="Calibri" panose="020F0502020204030204" pitchFamily="34" charset="0"/>
              </a:rPr>
              <a:t>U projektů </a:t>
            </a:r>
            <a:r>
              <a:rPr lang="cs-CZ" sz="1600" dirty="0">
                <a:effectLst/>
                <a:latin typeface="+mn-lt"/>
                <a:ea typeface="CIDFont+F4"/>
                <a:cs typeface="Calibri" panose="020F0502020204030204" pitchFamily="34" charset="0"/>
              </a:rPr>
              <a:t>u nichž </a:t>
            </a:r>
            <a:r>
              <a:rPr lang="cs-CZ" sz="1600" dirty="0" err="1">
                <a:effectLst/>
                <a:latin typeface="+mn-lt"/>
                <a:ea typeface="CIDFont+F4"/>
                <a:cs typeface="Calibri" panose="020F0502020204030204" pitchFamily="34" charset="0"/>
              </a:rPr>
              <a:t>RMV</a:t>
            </a:r>
            <a:r>
              <a:rPr lang="cs-CZ" sz="1600" dirty="0">
                <a:effectLst/>
                <a:latin typeface="+mn-lt"/>
                <a:ea typeface="CIDFont+F4"/>
                <a:cs typeface="Calibri" panose="020F0502020204030204" pitchFamily="34" charset="0"/>
              </a:rPr>
              <a:t> stanovil podmínku informovat o projektu po jeho ukončení </a:t>
            </a:r>
            <a:r>
              <a:rPr lang="cs-CZ" sz="1600" b="1" dirty="0">
                <a:latin typeface="+mn-lt"/>
                <a:ea typeface="CIDFont+F4"/>
                <a:cs typeface="Calibri" panose="020F0502020204030204" pitchFamily="34" charset="0"/>
              </a:rPr>
              <a:t>→ </a:t>
            </a:r>
            <a:r>
              <a:rPr lang="cs-CZ" sz="16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udržitelnost je</a:t>
            </a:r>
            <a:r>
              <a:rPr lang="cs-CZ" sz="16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1600" b="1" dirty="0">
                <a:effectLst/>
                <a:latin typeface="+mn-lt"/>
                <a:ea typeface="CIDFont+F4"/>
                <a:cs typeface="Calibri" panose="020F0502020204030204" pitchFamily="34" charset="0"/>
              </a:rPr>
              <a:t>o dobu 5 roku od vyplacení prostředků žadateli.</a:t>
            </a:r>
            <a:r>
              <a:rPr lang="cs-CZ" sz="1600" dirty="0">
                <a:effectLst/>
                <a:latin typeface="+mn-lt"/>
                <a:ea typeface="CIDFont+F4"/>
                <a:cs typeface="Calibri" panose="020F0502020204030204" pitchFamily="34" charset="0"/>
              </a:rPr>
              <a:t> </a:t>
            </a:r>
            <a:endParaRPr lang="cs-CZ" sz="1600" dirty="0">
              <a:latin typeface="+mn-lt"/>
              <a:ea typeface="CIDFont+F4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latin typeface="+mn-lt"/>
              <a:ea typeface="CIDFont+F4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latin typeface="+mn-lt"/>
              <a:ea typeface="CIDFont+F4"/>
              <a:cs typeface="Calibri" panose="020F0502020204030204" pitchFamily="34" charset="0"/>
            </a:endParaRPr>
          </a:p>
          <a:p>
            <a:pPr marL="0" lvl="1" algn="just">
              <a:lnSpc>
                <a:spcPct val="120000"/>
              </a:lnSpc>
              <a:spcAft>
                <a:spcPts val="600"/>
              </a:spcAft>
            </a:pPr>
            <a:r>
              <a:rPr lang="cs-CZ" sz="1600" dirty="0">
                <a:latin typeface="+mn-lt"/>
                <a:cs typeface="Calibri" panose="020F0502020204030204" pitchFamily="34" charset="0"/>
              </a:rPr>
              <a:t>             U ostatních projektů není udržitelnost sledována</a:t>
            </a:r>
            <a:r>
              <a:rPr lang="cs-CZ" sz="1400" dirty="0">
                <a:latin typeface="+mj-lt"/>
                <a:cs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F3C2ED5-C2BE-030E-AD1B-3739735FCB7F}"/>
              </a:ext>
            </a:extLst>
          </p:cNvPr>
          <p:cNvSpPr/>
          <p:nvPr/>
        </p:nvSpPr>
        <p:spPr>
          <a:xfrm>
            <a:off x="23716" y="566124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1264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Doporučujeme ……..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539552" y="2162948"/>
            <a:ext cx="8280920" cy="4394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Konzultujte svůj projektový záměr, žádost a rozpočet.</a:t>
            </a:r>
            <a:br>
              <a:rPr lang="cs-CZ" sz="2000" dirty="0"/>
            </a:b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Informujte nás včas o všech termínech realizovaných akcí/aktivit.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Dodržujte a konzultujte publicitu.</a:t>
            </a:r>
            <a:br>
              <a:rPr lang="cs-CZ" sz="2000" dirty="0"/>
            </a:b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 Informujte nás o všech změnách v průběhu realizace projektu.</a:t>
            </a:r>
            <a:br>
              <a:rPr lang="cs-CZ" sz="2000" dirty="0"/>
            </a:b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 Konzultujte závěrečnou zprávu.</a:t>
            </a:r>
          </a:p>
          <a:p>
            <a:pPr marL="0" indent="0"/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  <a:p>
            <a:pPr marL="254000"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5832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Časté dotazy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431540" y="1071124"/>
            <a:ext cx="8280920" cy="7441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Kde najdu vzorovou žádost?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Kdy bude další uzávěrka pro podání žádostí?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 jakých intervalech budou vypláceny finanční prostředky?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Lze opakovat projekt, který byl realizován v minulém období?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Lze vybírat na akcích vstupné?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Lze ukončit projekt dřív, než je uvedeno v žádosti / ve smlouvě?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Lze uvést jen jednu cenovou nabídku, když neexistuje jiná možnost</a:t>
            </a:r>
            <a:r>
              <a:rPr lang="cs-CZ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 </a:t>
            </a:r>
            <a:br>
              <a:rPr lang="cs-CZ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(jediné ubytovací zařízení v oblasti apod.)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Bude se při vyúčtování dokladovat paušální výdaj na zaměstnance mzdovým listem?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chemeClr val="accent6"/>
                </a:solidFill>
              </a:rPr>
              <a:t>Děkujeme za pozornost.</a:t>
            </a:r>
          </a:p>
          <a:p>
            <a:pPr marL="0" indent="0">
              <a:buNone/>
            </a:pPr>
            <a:endParaRPr lang="cs-CZ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accent2"/>
                </a:solidFill>
              </a:rPr>
              <a:t>Děkujeme za pozornost.</a:t>
            </a:r>
          </a:p>
          <a:p>
            <a:pPr marL="254000"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959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592" y="1124744"/>
            <a:ext cx="7344816" cy="5315607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B2FB23B6-0339-8F17-D6A0-3DE2574688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067BEAD-D2DC-E791-E686-7C1B3E4D2D27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Podporované území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947217"/>
              </p:ext>
            </p:extLst>
          </p:nvPr>
        </p:nvGraphicFramePr>
        <p:xfrm>
          <a:off x="467544" y="1556792"/>
          <a:ext cx="8136904" cy="4752527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6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>
                          <a:latin typeface="Calibri"/>
                          <a:ea typeface="Times New Roman"/>
                          <a:cs typeface="Times New Roman"/>
                        </a:rPr>
                        <a:t>Správce/regionální partner</a:t>
                      </a:r>
                      <a:endParaRPr lang="cs-CZ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400" b="1" dirty="0">
                          <a:latin typeface="Calibri"/>
                          <a:ea typeface="Times New Roman"/>
                          <a:cs typeface="Times New Roman"/>
                        </a:rPr>
                        <a:t>Správa území</a:t>
                      </a:r>
                      <a:endParaRPr lang="cs-CZ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400" b="1" u="none" dirty="0">
                          <a:latin typeface="Calibri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cs-CZ" sz="1000" b="1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6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Euroregion Pomoraví </a:t>
                      </a:r>
                      <a:b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(Správce </a:t>
                      </a:r>
                      <a:r>
                        <a:rPr lang="cs-CZ" sz="14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FMP</a:t>
                      </a: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kultura a cestovní ruch)</a:t>
                      </a:r>
                      <a:endParaRPr lang="cs-CZ" sz="1600" b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latin typeface="Calibri"/>
                          <a:ea typeface="Times New Roman"/>
                          <a:cs typeface="Times New Roman"/>
                        </a:rPr>
                        <a:t>Jihomoravský kraj</a:t>
                      </a:r>
                      <a:endParaRPr lang="cs-CZ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400" b="1" u="none" spc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www.euroregion-</a:t>
                      </a:r>
                      <a:r>
                        <a:rPr lang="cs-CZ" sz="1400" b="1" u="none" spc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pomoravi.cz</a:t>
                      </a:r>
                      <a:endParaRPr lang="cs-CZ" sz="1400" b="1" u="none" spc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17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Jihočeská Silva </a:t>
                      </a:r>
                      <a:r>
                        <a:rPr lang="cs-CZ" sz="1600" b="1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Nortica</a:t>
                      </a:r>
                      <a: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b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(Správce </a:t>
                      </a:r>
                      <a:r>
                        <a:rPr lang="cs-CZ" sz="14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FMP</a:t>
                      </a: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people</a:t>
                      </a: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cs-CZ" sz="14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people</a:t>
                      </a: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cs-CZ" sz="1600" b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Jihočeský kraj</a:t>
                      </a:r>
                      <a:endParaRPr lang="cs-CZ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u="none" spc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www.silvanortica.com</a:t>
                      </a:r>
                      <a:endParaRPr lang="cs-CZ" sz="1400" b="1" u="none" spc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17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Sdružení obcí Vysočiny </a:t>
                      </a:r>
                      <a:r>
                        <a:rPr lang="cs-CZ" sz="16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cs-CZ" sz="16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RP</a:t>
                      </a:r>
                      <a:r>
                        <a:rPr lang="cs-CZ" sz="16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cs-CZ" sz="1600" b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Kraj Vysočina</a:t>
                      </a:r>
                      <a:endParaRPr lang="cs-CZ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u="none" spc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www.obcevysociny.cz</a:t>
                      </a:r>
                      <a:r>
                        <a:rPr lang="cs-CZ" sz="1400" b="1" u="none" spc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b="1" u="none" spc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0541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Regionalmanagement</a:t>
                      </a:r>
                      <a:r>
                        <a:rPr lang="cs-CZ" sz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b="1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OÖ</a:t>
                      </a:r>
                      <a:r>
                        <a:rPr lang="cs-CZ" sz="1600" b="1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b="1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GmbH</a:t>
                      </a:r>
                      <a:r>
                        <a:rPr lang="cs-CZ" sz="1600" b="1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b="0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cs-CZ" sz="1600" b="0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RP</a:t>
                      </a:r>
                      <a:r>
                        <a:rPr lang="cs-CZ" sz="1600" b="0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Innviertel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Linz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Wels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Mühlviertel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Steyr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Kirchdorf</a:t>
                      </a:r>
                      <a:endParaRPr lang="cs-CZ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u="none" spc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www.rmooe.at</a:t>
                      </a:r>
                      <a:endParaRPr lang="cs-CZ" sz="1400" b="1" u="none" spc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435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NÖ.Regional.GmbH</a:t>
                      </a:r>
                      <a:r>
                        <a:rPr lang="cs-CZ" sz="1600" b="1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b="0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cs-CZ" sz="1600" b="0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RP</a:t>
                      </a:r>
                      <a:r>
                        <a:rPr lang="cs-CZ" sz="1600" b="0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Mostviertel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Eisenwurzen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Sankt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Pölten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Waldviertel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Weinviertel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Wiener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Umland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Nordteil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Wien</a:t>
                      </a:r>
                      <a:endParaRPr lang="cs-CZ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u="none" spc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</a:t>
                      </a:r>
                      <a:r>
                        <a:rPr lang="cs-CZ" sz="1400" b="1" u="none" spc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noeregional.at</a:t>
                      </a:r>
                      <a:r>
                        <a:rPr lang="cs-CZ" sz="1400" b="1" u="none" spc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b="1" u="none" spc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A142F78-AB76-D00F-13C2-AC4C54DE739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D00A3E3F-C08B-B13B-F114-680E76EED1C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Správci a </a:t>
            </a:r>
            <a:br>
              <a:rPr lang="cs-CZ" sz="2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2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regionální partneři </a:t>
            </a:r>
            <a:r>
              <a:rPr lang="cs-CZ" sz="24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endParaRPr lang="en-GB" sz="24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562126" y="3356992"/>
            <a:ext cx="8258345" cy="3240360"/>
          </a:xfrm>
        </p:spPr>
        <p:txBody>
          <a:bodyPr lIns="0" tIns="0" rIns="0" bIns="0"/>
          <a:lstStyle/>
          <a:p>
            <a:pPr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Celková  alokovaná částka z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EFRR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činí 8.493.69 €. Z toho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KCR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2.150.000 €;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PTP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6.343.69 €.</a:t>
            </a:r>
          </a:p>
          <a:p>
            <a:pPr>
              <a:buNone/>
            </a:pPr>
            <a:endParaRPr lang="cs-CZ" sz="1800" b="1" dirty="0"/>
          </a:p>
          <a:p>
            <a:pPr>
              <a:buNone/>
            </a:pPr>
            <a:r>
              <a:rPr lang="cs-CZ" sz="1800" b="1" dirty="0"/>
              <a:t>Podíl příspěvku</a:t>
            </a:r>
            <a:r>
              <a:rPr lang="cs-CZ" sz="1800" dirty="0"/>
              <a:t> ze zdrojů Evropského fondu pro regionální rozvoj (EFRR) je </a:t>
            </a:r>
            <a:r>
              <a:rPr lang="cs-CZ" sz="1800" b="1" dirty="0"/>
              <a:t>maximálně 80 %.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b="1" dirty="0"/>
              <a:t>Je třeba mít zajištěny</a:t>
            </a:r>
            <a:r>
              <a:rPr lang="cs-CZ" sz="1800" dirty="0"/>
              <a:t> finanční prostředky na předfinancování projektu.</a:t>
            </a:r>
            <a:br>
              <a:rPr lang="cs-CZ" sz="1800" dirty="0"/>
            </a:br>
            <a:endParaRPr lang="cs-CZ" sz="1800" dirty="0"/>
          </a:p>
          <a:p>
            <a:pPr>
              <a:buNone/>
            </a:pPr>
            <a:r>
              <a:rPr lang="cs-CZ" sz="1800" b="1" dirty="0"/>
              <a:t>Přímé příjmy </a:t>
            </a:r>
            <a:r>
              <a:rPr lang="cs-CZ" sz="1800" dirty="0"/>
              <a:t>vzniklé v průběhu realizace a po ukončení projektu </a:t>
            </a:r>
            <a:r>
              <a:rPr lang="cs-CZ" sz="1800" b="1" dirty="0"/>
              <a:t>nemusí</a:t>
            </a:r>
            <a:r>
              <a:rPr lang="cs-CZ" sz="1800" dirty="0"/>
              <a:t> být </a:t>
            </a:r>
            <a:r>
              <a:rPr lang="cs-CZ" sz="1800" b="1" dirty="0"/>
              <a:t>evidovány</a:t>
            </a:r>
            <a:r>
              <a:rPr lang="cs-CZ" sz="1800" dirty="0"/>
              <a:t> ani </a:t>
            </a:r>
            <a:r>
              <a:rPr lang="cs-CZ" sz="1800" b="1" dirty="0"/>
              <a:t>vykazovány</a:t>
            </a:r>
            <a:r>
              <a:rPr lang="cs-CZ" sz="1800" dirty="0"/>
              <a:t>.</a:t>
            </a:r>
            <a:br>
              <a:rPr lang="cs-CZ" sz="1800" dirty="0"/>
            </a:br>
            <a:endParaRPr lang="cs-CZ" sz="1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2EF861C-7AC1-800C-F50E-C0FCF3EE26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5C4428B-B4A3-C062-E917-BA2838C783A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Financování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733DD45-4988-15D4-5A85-20D66169D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827475"/>
              </p:ext>
            </p:extLst>
          </p:nvPr>
        </p:nvGraphicFramePr>
        <p:xfrm>
          <a:off x="568297" y="1124744"/>
          <a:ext cx="8013576" cy="223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1495">
                  <a:extLst>
                    <a:ext uri="{9D8B030D-6E8A-4147-A177-3AD203B41FA5}">
                      <a16:colId xmlns:a16="http://schemas.microsoft.com/office/drawing/2014/main" val="986361511"/>
                    </a:ext>
                  </a:extLst>
                </a:gridCol>
                <a:gridCol w="2921015">
                  <a:extLst>
                    <a:ext uri="{9D8B030D-6E8A-4147-A177-3AD203B41FA5}">
                      <a16:colId xmlns:a16="http://schemas.microsoft.com/office/drawing/2014/main" val="2576507669"/>
                    </a:ext>
                  </a:extLst>
                </a:gridCol>
                <a:gridCol w="2961066">
                  <a:extLst>
                    <a:ext uri="{9D8B030D-6E8A-4147-A177-3AD203B41FA5}">
                      <a16:colId xmlns:a16="http://schemas.microsoft.com/office/drawing/2014/main" val="4117431930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Zaměření </a:t>
                      </a:r>
                      <a:r>
                        <a:rPr lang="cs-CZ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FMP</a:t>
                      </a: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Celková výše způsobilých projektových výdajů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Výše dotace z </a:t>
                      </a:r>
                      <a:r>
                        <a:rPr lang="cs-CZ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EFRR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2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(max. 80 % celkových způsobilých výdajů)</a:t>
                      </a:r>
                      <a:b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886476"/>
                  </a:ext>
                </a:extLst>
              </a:tr>
              <a:tr h="5998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People</a:t>
                      </a: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to </a:t>
                      </a:r>
                      <a:r>
                        <a:rPr lang="cs-CZ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people</a:t>
                      </a: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30.000 €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24.000 €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685122"/>
                  </a:ext>
                </a:extLst>
              </a:tr>
              <a:tr h="62425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Kultura a cestovní ruch 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50.000 €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40.000 €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2060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230371" y="2420888"/>
            <a:ext cx="8683257" cy="4248471"/>
          </a:xfrm>
        </p:spPr>
        <p:txBody>
          <a:bodyPr lIns="0" tIns="0" rIns="0" bIns="0"/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Doba realizace malého projektu je zpravidla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12 měsíců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Datum zahájení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projektu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nesmí předcházet datu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podání projektové žádosti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2000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strike="sngStrik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</a:rPr>
              <a:t>V odůvodněných případech může být schválená doba realizace projektu prodloužena. </a:t>
            </a:r>
            <a:endParaRPr lang="cs-CZ" sz="2000" dirty="0">
              <a:ea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cap="all" dirty="0">
              <a:cs typeface="Calibri" panose="020F0502020204030204" pitchFamily="34" charset="0"/>
            </a:endParaRPr>
          </a:p>
          <a:p>
            <a:pPr algn="just"/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br>
              <a:rPr lang="cs-CZ" sz="1800" dirty="0">
                <a:ea typeface="Cambria" panose="02040503050406030204" pitchFamily="18" charset="0"/>
              </a:rPr>
            </a:br>
            <a:endParaRPr lang="cs-CZ" sz="1800" dirty="0">
              <a:ea typeface="Cambria" panose="020405030504060302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278F757-3A01-E4E5-BCDC-25F7D57C0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2B425A6-6AA2-E834-2947-2657C9EBE95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Doba realizace malých projektů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281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279615" y="1484784"/>
            <a:ext cx="8683257" cy="5112567"/>
          </a:xfrm>
        </p:spPr>
        <p:txBody>
          <a:bodyPr lIns="0" tIns="0" rIns="0" bIns="0"/>
          <a:lstStyle/>
          <a:p>
            <a:pPr marL="0" indent="0" algn="just">
              <a:buNone/>
            </a:pPr>
            <a:endParaRPr lang="cs-CZ" sz="1800" b="1" cap="all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1800" b="1" cap="all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1800" b="1" cap="all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cs-CZ" sz="1800" b="1" cap="all" dirty="0">
                <a:solidFill>
                  <a:schemeClr val="accent2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Malý projekt typu A </a:t>
            </a:r>
          </a:p>
          <a:p>
            <a:pPr marL="0" indent="0" algn="just">
              <a:buNone/>
            </a:pPr>
            <a:endParaRPr lang="cs-CZ" sz="1800" b="1" cap="all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 projektová žádost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 žadatel a minimálně 1 projektový partner z druhé strany hranice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lvl="0" indent="-342900" algn="just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a typeface="Cambria" panose="02040503050406030204" pitchFamily="18" charset="0"/>
              </a:rPr>
              <a:t>Jasný přeshraniční dopad.</a:t>
            </a:r>
          </a:p>
          <a:p>
            <a:pPr algn="just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a typeface="Cambria" panose="02040503050406030204" pitchFamily="18" charset="0"/>
              </a:rPr>
              <a:t>Prokazatelné zapojení partnera při společné přípravě a realizaci.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cap="all" dirty="0">
              <a:cs typeface="Calibri" panose="020F0502020204030204" pitchFamily="34" charset="0"/>
            </a:endParaRPr>
          </a:p>
          <a:p>
            <a:pPr algn="just"/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br>
              <a:rPr lang="cs-CZ" sz="1800" dirty="0">
                <a:ea typeface="Cambria" panose="02040503050406030204" pitchFamily="18" charset="0"/>
              </a:rPr>
            </a:br>
            <a:endParaRPr lang="cs-CZ" sz="1800" dirty="0">
              <a:ea typeface="Cambria" panose="020405030504060302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278F757-3A01-E4E5-BCDC-25F7D57C0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2B425A6-6AA2-E834-2947-2657C9EBE95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Typy malých projektů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9550160"/>
      </p:ext>
    </p:extLst>
  </p:cSld>
  <p:clrMapOvr>
    <a:masterClrMapping/>
  </p:clrMapOvr>
</p:sld>
</file>

<file path=ppt/theme/theme1.xml><?xml version="1.0" encoding="utf-8"?>
<a:theme xmlns:a="http://schemas.openxmlformats.org/drawingml/2006/main" name="RRAJM_Prezentace_2017_16x9">
  <a:themeElements>
    <a:clrScheme name="Tex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F8A02D9F-A227-4636-B660-495B60060160}" vid="{E6D43727-A436-4501-8A7B-C5C2395475B5}"/>
    </a:ext>
  </a:extLst>
</a:theme>
</file>

<file path=ppt/theme/theme2.xml><?xml version="1.0" encoding="utf-8"?>
<a:theme xmlns:a="http://schemas.openxmlformats.org/drawingml/2006/main" name="EN">
  <a:themeElements>
    <a:clrScheme name="Tex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F8A02D9F-A227-4636-B660-495B60060160}" vid="{D274BB64-F8B3-4EE0-8BF4-21679E47E5E7}"/>
    </a:ext>
  </a:extLst>
</a:theme>
</file>

<file path=ppt/theme/theme3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RRAJM_Prezentace_2017_16x9</Template>
  <TotalTime>5905</TotalTime>
  <Words>4090</Words>
  <Application>Microsoft Office PowerPoint</Application>
  <PresentationFormat>Předvádění na obrazovce (4:3)</PresentationFormat>
  <Paragraphs>544</Paragraphs>
  <Slides>48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48</vt:i4>
      </vt:variant>
    </vt:vector>
  </HeadingPairs>
  <TitlesOfParts>
    <vt:vector size="60" baseType="lpstr">
      <vt:lpstr>Arial</vt:lpstr>
      <vt:lpstr>Arial</vt:lpstr>
      <vt:lpstr>Calibri</vt:lpstr>
      <vt:lpstr>Calibri Light</vt:lpstr>
      <vt:lpstr>Cambria</vt:lpstr>
      <vt:lpstr>Courier New</vt:lpstr>
      <vt:lpstr>Symbol</vt:lpstr>
      <vt:lpstr>Times New Roman</vt:lpstr>
      <vt:lpstr>Wingdings</vt:lpstr>
      <vt:lpstr>RRAJM_Prezentace_2017_16x9</vt:lpstr>
      <vt:lpstr>EN</vt:lpstr>
      <vt:lpstr>Výchozí návrh</vt:lpstr>
      <vt:lpstr>FOND MALÝCH PROJEKTŮ  INTERREG Rakousko – Česko 2021-2027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Příklady podporovaných aktivit: </vt:lpstr>
      <vt:lpstr>Prezentace aplikace PowerPoint</vt:lpstr>
      <vt:lpstr>Příklady podporovaných aktivit: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 malých projektů Rakousko – Česká republika</dc:title>
  <dc:creator>dagmar.kalikova</dc:creator>
  <cp:lastModifiedBy>Katerina Vlaskova</cp:lastModifiedBy>
  <cp:revision>559</cp:revision>
  <cp:lastPrinted>2024-01-10T11:25:42Z</cp:lastPrinted>
  <dcterms:created xsi:type="dcterms:W3CDTF">2017-04-18T12:14:18Z</dcterms:created>
  <dcterms:modified xsi:type="dcterms:W3CDTF">2024-05-27T10:08:59Z</dcterms:modified>
</cp:coreProperties>
</file>